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2" r:id="rId2"/>
    <p:sldId id="261" r:id="rId3"/>
    <p:sldId id="280" r:id="rId4"/>
    <p:sldId id="311" r:id="rId5"/>
    <p:sldId id="312" r:id="rId6"/>
    <p:sldId id="300" r:id="rId7"/>
    <p:sldId id="301" r:id="rId8"/>
    <p:sldId id="307" r:id="rId9"/>
    <p:sldId id="263" r:id="rId10"/>
    <p:sldId id="264" r:id="rId11"/>
    <p:sldId id="309" r:id="rId12"/>
    <p:sldId id="308" r:id="rId13"/>
    <p:sldId id="310" r:id="rId14"/>
    <p:sldId id="313" r:id="rId15"/>
    <p:sldId id="29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EAB"/>
    <a:srgbClr val="198569"/>
    <a:srgbClr val="FFFF66"/>
    <a:srgbClr val="CCDED6"/>
    <a:srgbClr val="33CCCC"/>
    <a:srgbClr val="6699FF"/>
    <a:srgbClr val="CCFF33"/>
    <a:srgbClr val="FF0000"/>
    <a:srgbClr val="66FF66"/>
    <a:srgbClr val="277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349" autoAdjust="0"/>
  </p:normalViewPr>
  <p:slideViewPr>
    <p:cSldViewPr snapToGrid="0">
      <p:cViewPr varScale="1">
        <p:scale>
          <a:sx n="61" d="100"/>
          <a:sy n="61" d="100"/>
        </p:scale>
        <p:origin x="34" y="403"/>
      </p:cViewPr>
      <p:guideLst/>
    </p:cSldViewPr>
  </p:slideViewPr>
  <p:outlineViewPr>
    <p:cViewPr>
      <p:scale>
        <a:sx n="33" d="100"/>
        <a:sy n="33" d="100"/>
      </p:scale>
      <p:origin x="0" y="-14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94"/>
    </p:cViewPr>
  </p:sorter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307BE-3DE0-4D5D-B071-E18072BDBCD1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EB6C3-5ECD-4C33-8186-F52195931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86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7AE0D-E4E7-41F3-8FEB-69AA94FE00A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C4A1B-E3F4-440A-A1E4-007EA359E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0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C4A1B-E3F4-440A-A1E4-007EA359E3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4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Q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5738" y="1494206"/>
            <a:ext cx="7484681" cy="354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7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45458"/>
            <a:ext cx="9144000" cy="964883"/>
          </a:xfrm>
        </p:spPr>
        <p:txBody>
          <a:bodyPr lIns="0" anchor="b">
            <a:normAutofit/>
          </a:bodyPr>
          <a:lstStyle>
            <a:lvl1pPr algn="l">
              <a:defRPr sz="4000" b="1" i="0" baseline="0">
                <a:ln>
                  <a:noFill/>
                </a:ln>
                <a:solidFill>
                  <a:srgbClr val="19856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53681"/>
            <a:ext cx="9144000" cy="451802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n>
                  <a:noFill/>
                </a:ln>
                <a:solidFill>
                  <a:srgbClr val="277E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</a:t>
            </a:r>
            <a:endParaRPr lang="en-US" dirty="0"/>
          </a:p>
        </p:txBody>
      </p:sp>
      <p:pic>
        <p:nvPicPr>
          <p:cNvPr id="7" name="Picture 6" title="DEQ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" y="399732"/>
            <a:ext cx="1818499" cy="861291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5033296"/>
            <a:ext cx="4271494" cy="310243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Name of Presenter</a:t>
            </a:r>
          </a:p>
          <a:p>
            <a:pPr lvl="0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000" y="439695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23999" y="5373316"/>
            <a:ext cx="4271494" cy="310243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  <a:p>
            <a:pPr lvl="0"/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23999" y="6009663"/>
            <a:ext cx="4271494" cy="310243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Date</a:t>
            </a:r>
          </a:p>
          <a:p>
            <a:pPr lvl="0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523998" y="5713336"/>
            <a:ext cx="4992711" cy="266548"/>
          </a:xfrm>
        </p:spPr>
        <p:txBody>
          <a:bodyPr/>
          <a:lstStyle>
            <a:lvl1pPr>
              <a:defRPr sz="1800"/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 Department of Environmental Quality</a:t>
            </a:r>
            <a:endParaRPr lang="en-US" dirty="0">
              <a:solidFill>
                <a:srgbClr val="256E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4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n>
                  <a:noFill/>
                </a:ln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n>
                  <a:noFill/>
                </a:ln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n>
                  <a:noFill/>
                </a:ln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11900"/>
            <a:ext cx="10515600" cy="409575"/>
          </a:xfrm>
        </p:spPr>
        <p:txBody>
          <a:bodyPr/>
          <a:lstStyle/>
          <a:p>
            <a:pPr algn="l"/>
            <a:fld id="{61C9B584-852F-4056-BF30-ABA66A23FD41}" type="slidenum">
              <a:rPr lang="en-US" smtClean="0"/>
              <a:t>‹#›</a:t>
            </a:fld>
            <a:r>
              <a:rPr lang="en-US" dirty="0" smtClean="0"/>
              <a:t>					</a:t>
            </a:r>
            <a:endParaRPr lang="en-US" dirty="0">
              <a:solidFill>
                <a:srgbClr val="256EA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8423" y="6387922"/>
            <a:ext cx="568392" cy="3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9280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n>
                  <a:noFill/>
                </a:ln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n>
                  <a:noFill/>
                </a:ln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n>
                  <a:noFill/>
                </a:ln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n>
                  <a:noFill/>
                </a:ln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fld id="{F28DF1F0-458F-421F-8C1E-7C825BFF0F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5569" y="6404180"/>
            <a:ext cx="490801" cy="2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0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703D6-DA4D-4660-AAE0-EB23950B7902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F13A4-4E19-41E2-A7F9-9D53F8795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2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4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198569"/>
            </a:solidFill>
          </a:ln>
          <a:solidFill>
            <a:srgbClr val="19856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256EAB"/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 w="0">
            <a:noFill/>
          </a:ln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chemeClr val="tx2">
                <a:lumMod val="40000"/>
                <a:lumOff val="60000"/>
              </a:schemeClr>
            </a:solidFill>
          </a:ln>
          <a:solidFill>
            <a:schemeClr val="tx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chemeClr val="tx2">
                <a:lumMod val="20000"/>
                <a:lumOff val="80000"/>
              </a:schemeClr>
            </a:solidFill>
          </a:ln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50" y="2001908"/>
            <a:ext cx="6572250" cy="1427813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4400" b="0" dirty="0" err="1" smtClean="0"/>
              <a:t>Moores</a:t>
            </a:r>
            <a:r>
              <a:rPr lang="en-US" sz="4400" b="0" dirty="0" smtClean="0"/>
              <a:t> and Mill Creek Clean Up Plan</a:t>
            </a:r>
            <a:endParaRPr lang="en-US" sz="4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6251" y="5070170"/>
            <a:ext cx="4271494" cy="310243"/>
          </a:xfrm>
        </p:spPr>
        <p:txBody>
          <a:bodyPr/>
          <a:lstStyle/>
          <a:p>
            <a:r>
              <a:rPr lang="en-US" dirty="0" smtClean="0"/>
              <a:t>Nesha McRae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6250" y="5410190"/>
            <a:ext cx="4672085" cy="340020"/>
          </a:xfrm>
        </p:spPr>
        <p:txBody>
          <a:bodyPr/>
          <a:lstStyle/>
          <a:p>
            <a:r>
              <a:rPr lang="en-US" dirty="0" smtClean="0"/>
              <a:t>TMDL Coordinator, Valley Regional Office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6251" y="6046537"/>
            <a:ext cx="4271494" cy="310243"/>
          </a:xfrm>
        </p:spPr>
        <p:txBody>
          <a:bodyPr/>
          <a:lstStyle/>
          <a:p>
            <a:r>
              <a:rPr lang="en-US" dirty="0" smtClean="0"/>
              <a:t>November 17,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476250" y="5750210"/>
            <a:ext cx="4992711" cy="26654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 Department of Environmental Quality</a:t>
            </a:r>
            <a:endParaRPr lang="en-US" dirty="0">
              <a:solidFill>
                <a:srgbClr val="256EAB"/>
              </a:solidFill>
            </a:endParaRPr>
          </a:p>
        </p:txBody>
      </p:sp>
      <p:sp>
        <p:nvSpPr>
          <p:cNvPr id="9" name="Rectangle 8" descr="box"/>
          <p:cNvSpPr/>
          <p:nvPr/>
        </p:nvSpPr>
        <p:spPr>
          <a:xfrm>
            <a:off x="1241946" y="4039737"/>
            <a:ext cx="5806554" cy="641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240" y="3587934"/>
            <a:ext cx="4979428" cy="1215687"/>
          </a:xfrm>
        </p:spPr>
        <p:txBody>
          <a:bodyPr>
            <a:noAutofit/>
          </a:bodyPr>
          <a:lstStyle/>
          <a:p>
            <a:r>
              <a:rPr lang="en-US" sz="3600" b="0" i="1" dirty="0" smtClean="0"/>
              <a:t>Stakeholder </a:t>
            </a:r>
            <a:r>
              <a:rPr lang="en-US" sz="3600" b="0" i="1" dirty="0" smtClean="0"/>
              <a:t>Group </a:t>
            </a:r>
            <a:r>
              <a:rPr lang="en-US" sz="3600" b="0" i="1" dirty="0" smtClean="0"/>
              <a:t>Meeting</a:t>
            </a:r>
            <a:endParaRPr lang="en-US" sz="3600" b="0" i="1" dirty="0"/>
          </a:p>
        </p:txBody>
      </p:sp>
      <p:pic>
        <p:nvPicPr>
          <p:cNvPr id="10" name="Picture 9" descr="Mill Creek pho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4118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261" y="-9015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0" dirty="0" smtClean="0"/>
              <a:t>Prioritizing practices: </a:t>
            </a:r>
            <a:r>
              <a:rPr lang="en-US" sz="4800" b="0" dirty="0" smtClean="0">
                <a:solidFill>
                  <a:srgbClr val="256EAB"/>
                </a:solidFill>
              </a:rPr>
              <a:t>Agricultural</a:t>
            </a:r>
            <a:endParaRPr lang="en-US" sz="4800" b="0" dirty="0">
              <a:solidFill>
                <a:srgbClr val="256EAB"/>
              </a:solidFill>
            </a:endParaRPr>
          </a:p>
        </p:txBody>
      </p:sp>
      <p:sp>
        <p:nvSpPr>
          <p:cNvPr id="2" name="Rectangle 1" descr="Rectangle"/>
          <p:cNvSpPr/>
          <p:nvPr/>
        </p:nvSpPr>
        <p:spPr>
          <a:xfrm>
            <a:off x="10947861" y="6361889"/>
            <a:ext cx="1094982" cy="379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 descr="Agricultural best mamangement practices table showing sediment reduction efficiency and priority ranking colum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720524"/>
              </p:ext>
            </p:extLst>
          </p:nvPr>
        </p:nvGraphicFramePr>
        <p:xfrm>
          <a:off x="315883" y="886807"/>
          <a:ext cx="11483768" cy="5787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187">
                  <a:extLst>
                    <a:ext uri="{9D8B030D-6E8A-4147-A177-3AD203B41FA5}">
                      <a16:colId xmlns:a16="http://schemas.microsoft.com/office/drawing/2014/main" val="3632597194"/>
                    </a:ext>
                  </a:extLst>
                </a:gridCol>
                <a:gridCol w="6186786">
                  <a:extLst>
                    <a:ext uri="{9D8B030D-6E8A-4147-A177-3AD203B41FA5}">
                      <a16:colId xmlns:a16="http://schemas.microsoft.com/office/drawing/2014/main" val="1055176258"/>
                    </a:ext>
                  </a:extLst>
                </a:gridCol>
                <a:gridCol w="1588905">
                  <a:extLst>
                    <a:ext uri="{9D8B030D-6E8A-4147-A177-3AD203B41FA5}">
                      <a16:colId xmlns:a16="http://schemas.microsoft.com/office/drawing/2014/main" val="4103996645"/>
                    </a:ext>
                  </a:extLst>
                </a:gridCol>
                <a:gridCol w="1205890">
                  <a:extLst>
                    <a:ext uri="{9D8B030D-6E8A-4147-A177-3AD203B41FA5}">
                      <a16:colId xmlns:a16="http://schemas.microsoft.com/office/drawing/2014/main" val="963798031"/>
                    </a:ext>
                  </a:extLst>
                </a:gridCol>
              </a:tblGrid>
              <a:tr h="46791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type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 description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Sediment reduction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</a:t>
                      </a:r>
                      <a:endParaRPr lang="en-US" dirty="0">
                        <a:solidFill>
                          <a:srgbClr val="FFFF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5094726"/>
                  </a:ext>
                </a:extLst>
              </a:tr>
              <a:tr h="467914">
                <a:tc row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Livestock exclusion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Livestock exclusion with narrow buffer and grazing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mgmt.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49268"/>
                  </a:ext>
                </a:extLst>
              </a:tr>
              <a:tr h="46791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Livestock exclusion with wide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buffer </a:t>
                      </a:r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grazing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mgmt.</a:t>
                      </a:r>
                      <a:endParaRPr lang="en-US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22538"/>
                  </a:ext>
                </a:extLst>
              </a:tr>
              <a:tr h="467914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Livestock exclusion with buffer,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off-stream water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985811"/>
                  </a:ext>
                </a:extLst>
              </a:tr>
              <a:tr h="467914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Pasture practices</a:t>
                      </a:r>
                    </a:p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 intensive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</a:t>
                      </a:r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otational/prescribed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</a:t>
                      </a:r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razing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055785"/>
                  </a:ext>
                </a:extLst>
              </a:tr>
              <a:tr h="467914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Streamside buffer: grass and shrub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97580"/>
                  </a:ext>
                </a:extLst>
              </a:tr>
              <a:tr h="467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Streamside buffer: forested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456994"/>
                  </a:ext>
                </a:extLst>
              </a:tr>
              <a:tr h="467914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Permanent vegetative cover on critical areas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430625"/>
                  </a:ext>
                </a:extLst>
              </a:tr>
              <a:tr h="467914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Aforestation</a:t>
                      </a:r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erodible pasture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 Change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084048"/>
                  </a:ext>
                </a:extLst>
              </a:tr>
              <a:tr h="46791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Cropland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practices</a:t>
                      </a:r>
                      <a:endParaRPr lang="en-US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term vegetative cover on cropland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51792"/>
                  </a:ext>
                </a:extLst>
              </a:tr>
              <a:tr h="46791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Continuous no-till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783237"/>
                  </a:ext>
                </a:extLst>
              </a:tr>
              <a:tr h="467914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crop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462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9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 descr="Table with blanks for other agricultural practices to be contributed by stakeholder committe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789883"/>
              </p:ext>
            </p:extLst>
          </p:nvPr>
        </p:nvGraphicFramePr>
        <p:xfrm>
          <a:off x="898478" y="1325563"/>
          <a:ext cx="10395044" cy="5175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672">
                  <a:extLst>
                    <a:ext uri="{9D8B030D-6E8A-4147-A177-3AD203B41FA5}">
                      <a16:colId xmlns:a16="http://schemas.microsoft.com/office/drawing/2014/main" val="3632597194"/>
                    </a:ext>
                  </a:extLst>
                </a:gridCol>
                <a:gridCol w="6499525">
                  <a:extLst>
                    <a:ext uri="{9D8B030D-6E8A-4147-A177-3AD203B41FA5}">
                      <a16:colId xmlns:a16="http://schemas.microsoft.com/office/drawing/2014/main" val="1055176258"/>
                    </a:ext>
                  </a:extLst>
                </a:gridCol>
                <a:gridCol w="1266847">
                  <a:extLst>
                    <a:ext uri="{9D8B030D-6E8A-4147-A177-3AD203B41FA5}">
                      <a16:colId xmlns:a16="http://schemas.microsoft.com/office/drawing/2014/main" val="963798031"/>
                    </a:ext>
                  </a:extLst>
                </a:gridCol>
              </a:tblGrid>
              <a:tr h="63712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type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 description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</a:t>
                      </a:r>
                      <a:endParaRPr lang="en-US" dirty="0">
                        <a:solidFill>
                          <a:srgbClr val="FFFF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5094726"/>
                  </a:ext>
                </a:extLst>
              </a:tr>
              <a:tr h="71526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49268"/>
                  </a:ext>
                </a:extLst>
              </a:tr>
              <a:tr h="637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22538"/>
                  </a:ext>
                </a:extLst>
              </a:tr>
              <a:tr h="63712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985811"/>
                  </a:ext>
                </a:extLst>
              </a:tr>
              <a:tr h="63712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18562"/>
                  </a:ext>
                </a:extLst>
              </a:tr>
              <a:tr h="63712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34806"/>
                  </a:ext>
                </a:extLst>
              </a:tr>
              <a:tr h="63712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73083"/>
                  </a:ext>
                </a:extLst>
              </a:tr>
              <a:tr h="63712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6973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0" dirty="0" smtClean="0"/>
              <a:t>Other </a:t>
            </a:r>
            <a:r>
              <a:rPr lang="en-US" sz="4800" b="0" dirty="0" smtClean="0">
                <a:solidFill>
                  <a:srgbClr val="256EAB"/>
                </a:solidFill>
              </a:rPr>
              <a:t>Agricultural</a:t>
            </a:r>
            <a:r>
              <a:rPr lang="en-US" sz="4800" b="0" dirty="0" smtClean="0"/>
              <a:t> Practices?</a:t>
            </a:r>
            <a:endParaRPr lang="en-US" sz="4800" b="0" dirty="0">
              <a:solidFill>
                <a:srgbClr val="256E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 descr="Urban and residential best management practices table showing practices, sediment reduction efficiencies and priority rankings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09244"/>
              </p:ext>
            </p:extLst>
          </p:nvPr>
        </p:nvGraphicFramePr>
        <p:xfrm>
          <a:off x="578177" y="1721794"/>
          <a:ext cx="10682337" cy="4087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564">
                  <a:extLst>
                    <a:ext uri="{9D8B030D-6E8A-4147-A177-3AD203B41FA5}">
                      <a16:colId xmlns:a16="http://schemas.microsoft.com/office/drawing/2014/main" val="3632597194"/>
                    </a:ext>
                  </a:extLst>
                </a:gridCol>
                <a:gridCol w="5755022">
                  <a:extLst>
                    <a:ext uri="{9D8B030D-6E8A-4147-A177-3AD203B41FA5}">
                      <a16:colId xmlns:a16="http://schemas.microsoft.com/office/drawing/2014/main" val="1055176258"/>
                    </a:ext>
                  </a:extLst>
                </a:gridCol>
                <a:gridCol w="1478018">
                  <a:extLst>
                    <a:ext uri="{9D8B030D-6E8A-4147-A177-3AD203B41FA5}">
                      <a16:colId xmlns:a16="http://schemas.microsoft.com/office/drawing/2014/main" val="4103996645"/>
                    </a:ext>
                  </a:extLst>
                </a:gridCol>
                <a:gridCol w="1121733">
                  <a:extLst>
                    <a:ext uri="{9D8B030D-6E8A-4147-A177-3AD203B41FA5}">
                      <a16:colId xmlns:a16="http://schemas.microsoft.com/office/drawing/2014/main" val="963798031"/>
                    </a:ext>
                  </a:extLst>
                </a:gridCol>
              </a:tblGrid>
              <a:tr h="46791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type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 description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Sediment reduction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</a:t>
                      </a:r>
                      <a:endParaRPr lang="en-US" dirty="0">
                        <a:solidFill>
                          <a:srgbClr val="FFFF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5094726"/>
                  </a:ext>
                </a:extLst>
              </a:tr>
              <a:tr h="467914">
                <a:tc rowSpan="6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Residential/Urban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Bioretention</a:t>
                      </a:r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filters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49268"/>
                  </a:ext>
                </a:extLst>
              </a:tr>
              <a:tr h="467914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Bioswales</a:t>
                      </a:r>
                      <a:endParaRPr lang="en-US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22538"/>
                  </a:ext>
                </a:extLst>
              </a:tr>
              <a:tr h="467914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Detention basin retrofit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985811"/>
                  </a:ext>
                </a:extLst>
              </a:tr>
              <a:tr h="467914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Pervious pavement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055785"/>
                  </a:ext>
                </a:extLst>
              </a:tr>
              <a:tr h="467914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Streamside buffer: grass/shrub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97580"/>
                  </a:ext>
                </a:extLst>
              </a:tr>
              <a:tr h="467914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Streamside buffer: forested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008888"/>
                  </a:ext>
                </a:extLst>
              </a:tr>
              <a:tr h="4679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Streambank stabilization</a:t>
                      </a:r>
                    </a:p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08404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8177" y="3962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b="0" dirty="0" smtClean="0"/>
              <a:t>Prioritizing practices: </a:t>
            </a:r>
            <a:r>
              <a:rPr lang="en-US" sz="4800" b="0" dirty="0" smtClean="0">
                <a:solidFill>
                  <a:srgbClr val="256EAB"/>
                </a:solidFill>
              </a:rPr>
              <a:t>Urban/Residential</a:t>
            </a:r>
            <a:endParaRPr lang="en-US" sz="4800" b="0" dirty="0">
              <a:solidFill>
                <a:srgbClr val="256E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 descr="Table with blanks for other urban and residential practices to be contributed by stakeholder committe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833770"/>
              </p:ext>
            </p:extLst>
          </p:nvPr>
        </p:nvGraphicFramePr>
        <p:xfrm>
          <a:off x="826853" y="1410508"/>
          <a:ext cx="10568837" cy="4844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620">
                  <a:extLst>
                    <a:ext uri="{9D8B030D-6E8A-4147-A177-3AD203B41FA5}">
                      <a16:colId xmlns:a16="http://schemas.microsoft.com/office/drawing/2014/main" val="3632597194"/>
                    </a:ext>
                  </a:extLst>
                </a:gridCol>
                <a:gridCol w="6608190">
                  <a:extLst>
                    <a:ext uri="{9D8B030D-6E8A-4147-A177-3AD203B41FA5}">
                      <a16:colId xmlns:a16="http://schemas.microsoft.com/office/drawing/2014/main" val="1055176258"/>
                    </a:ext>
                  </a:extLst>
                </a:gridCol>
                <a:gridCol w="1288027">
                  <a:extLst>
                    <a:ext uri="{9D8B030D-6E8A-4147-A177-3AD203B41FA5}">
                      <a16:colId xmlns:a16="http://schemas.microsoft.com/office/drawing/2014/main" val="963798031"/>
                    </a:ext>
                  </a:extLst>
                </a:gridCol>
              </a:tblGrid>
              <a:tr h="59640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type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 description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</a:t>
                      </a:r>
                      <a:endParaRPr lang="en-US" dirty="0">
                        <a:solidFill>
                          <a:srgbClr val="FFFF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5094726"/>
                  </a:ext>
                </a:extLst>
              </a:tr>
              <a:tr h="66955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49268"/>
                  </a:ext>
                </a:extLst>
              </a:tr>
              <a:tr h="5964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22538"/>
                  </a:ext>
                </a:extLst>
              </a:tr>
              <a:tr h="59640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985811"/>
                  </a:ext>
                </a:extLst>
              </a:tr>
              <a:tr h="59640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18562"/>
                  </a:ext>
                </a:extLst>
              </a:tr>
              <a:tr h="59640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34806"/>
                  </a:ext>
                </a:extLst>
              </a:tr>
              <a:tr h="59640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73083"/>
                  </a:ext>
                </a:extLst>
              </a:tr>
              <a:tr h="59640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6973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3471" y="849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0" dirty="0" smtClean="0"/>
              <a:t>Other </a:t>
            </a:r>
            <a:r>
              <a:rPr lang="en-US" sz="4800" b="0" dirty="0" smtClean="0">
                <a:solidFill>
                  <a:srgbClr val="256EAB"/>
                </a:solidFill>
              </a:rPr>
              <a:t>Urban/Residential</a:t>
            </a:r>
            <a:r>
              <a:rPr lang="en-US" sz="4800" b="0" dirty="0" smtClean="0"/>
              <a:t> Practices?</a:t>
            </a:r>
            <a:endParaRPr lang="en-US" sz="4800" b="0" dirty="0">
              <a:solidFill>
                <a:srgbClr val="256E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5996" y="191951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0" dirty="0" smtClean="0"/>
              <a:t>Focus</a:t>
            </a:r>
            <a:r>
              <a:rPr lang="en-US" sz="4800" b="0" dirty="0" smtClean="0">
                <a:solidFill>
                  <a:srgbClr val="256EAB"/>
                </a:solidFill>
              </a:rPr>
              <a:t> areas for implementation?</a:t>
            </a:r>
            <a:endParaRPr lang="en-US" sz="4800" b="0" dirty="0">
              <a:solidFill>
                <a:srgbClr val="256EAB"/>
              </a:solidFill>
            </a:endParaRPr>
          </a:p>
        </p:txBody>
      </p:sp>
      <p:graphicFrame>
        <p:nvGraphicFramePr>
          <p:cNvPr id="6" name="Content Placeholder 5" descr="Table with blanks for focus areas for implementation efforts to be contributed by stakeholder committe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554968"/>
              </p:ext>
            </p:extLst>
          </p:nvPr>
        </p:nvGraphicFramePr>
        <p:xfrm>
          <a:off x="655996" y="1517514"/>
          <a:ext cx="11124199" cy="404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227">
                  <a:extLst>
                    <a:ext uri="{9D8B030D-6E8A-4147-A177-3AD203B41FA5}">
                      <a16:colId xmlns:a16="http://schemas.microsoft.com/office/drawing/2014/main" val="3632597194"/>
                    </a:ext>
                  </a:extLst>
                </a:gridCol>
                <a:gridCol w="4108293">
                  <a:extLst>
                    <a:ext uri="{9D8B030D-6E8A-4147-A177-3AD203B41FA5}">
                      <a16:colId xmlns:a16="http://schemas.microsoft.com/office/drawing/2014/main" val="1055176258"/>
                    </a:ext>
                  </a:extLst>
                </a:gridCol>
                <a:gridCol w="4307679">
                  <a:extLst>
                    <a:ext uri="{9D8B030D-6E8A-4147-A177-3AD203B41FA5}">
                      <a16:colId xmlns:a16="http://schemas.microsoft.com/office/drawing/2014/main" val="4103996645"/>
                    </a:ext>
                  </a:extLst>
                </a:gridCol>
              </a:tblGrid>
              <a:tr h="46791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type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 description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description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094726"/>
                  </a:ext>
                </a:extLst>
              </a:tr>
              <a:tr h="81676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149268"/>
                  </a:ext>
                </a:extLst>
              </a:tr>
              <a:tr h="904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022538"/>
                  </a:ext>
                </a:extLst>
              </a:tr>
              <a:tr h="92423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985811"/>
                  </a:ext>
                </a:extLst>
              </a:tr>
              <a:tr h="93406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9518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3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3121" y="1825624"/>
            <a:ext cx="5595849" cy="44862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Stakeholder </a:t>
            </a:r>
            <a:r>
              <a:rPr lang="en-US" dirty="0" smtClean="0"/>
              <a:t>Group Meeting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Mid-February meeting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Discuss cost estimates for selected BMPs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Scope out pilot projects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Identify outreach strategies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Discuss timeline for implementation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fld id="{61C9B584-852F-4056-BF30-ABA66A23FD41}" type="slidenum">
              <a:rPr lang="en-US" smtClean="0"/>
              <a:t>15</a:t>
            </a:fld>
            <a:r>
              <a:rPr lang="en-US" dirty="0" smtClean="0"/>
              <a:t>					</a:t>
            </a:r>
            <a:endParaRPr lang="en-US" dirty="0">
              <a:solidFill>
                <a:srgbClr val="256EAB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3121" y="4325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ln>
                  <a:noFill/>
                </a:ln>
                <a:solidFill>
                  <a:srgbClr val="1985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b="0" dirty="0" smtClean="0"/>
              <a:t>What’s Next?</a:t>
            </a:r>
            <a:endParaRPr lang="en-US" sz="4400" b="0" dirty="0"/>
          </a:p>
        </p:txBody>
      </p:sp>
      <p:pic>
        <p:nvPicPr>
          <p:cNvPr id="9" name="Picture 8" descr="Photo of Mill Cree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480" y="1272204"/>
            <a:ext cx="5810113" cy="5301574"/>
          </a:xfrm>
        </p:spPr>
        <p:txBody>
          <a:bodyPr>
            <a:noAutofit/>
          </a:bodyPr>
          <a:lstStyle/>
          <a:p>
            <a:r>
              <a:rPr lang="en-US" sz="3000" dirty="0" smtClean="0"/>
              <a:t>Provide a local perspective</a:t>
            </a:r>
          </a:p>
          <a:p>
            <a:r>
              <a:rPr lang="en-US" sz="3000" dirty="0" smtClean="0"/>
              <a:t>Guide the development of the clean-up plan</a:t>
            </a:r>
            <a:endParaRPr lang="en-US" sz="3000" dirty="0" smtClean="0">
              <a:solidFill>
                <a:srgbClr val="198569"/>
              </a:solidFill>
            </a:endParaRPr>
          </a:p>
          <a:p>
            <a:pPr lvl="1"/>
            <a:r>
              <a:rPr lang="en-US" sz="2800" dirty="0" smtClean="0"/>
              <a:t>Identify suitable Best Management Practices</a:t>
            </a:r>
            <a:endParaRPr lang="en-US" sz="2800" dirty="0"/>
          </a:p>
          <a:p>
            <a:pPr lvl="1"/>
            <a:r>
              <a:rPr lang="en-US" sz="2800" dirty="0" smtClean="0"/>
              <a:t>Identify priority areas for implementation</a:t>
            </a:r>
          </a:p>
          <a:p>
            <a:pPr lvl="1"/>
            <a:r>
              <a:rPr lang="en-US" sz="2800" dirty="0" smtClean="0"/>
              <a:t>Review costs</a:t>
            </a:r>
          </a:p>
          <a:p>
            <a:pPr lvl="1"/>
            <a:r>
              <a:rPr lang="en-US" sz="2800" dirty="0" smtClean="0"/>
              <a:t>Establish a timeline</a:t>
            </a:r>
          </a:p>
          <a:p>
            <a:pPr lvl="1"/>
            <a:r>
              <a:rPr lang="en-US" sz="2800" dirty="0" smtClean="0"/>
              <a:t>Develop outreach strategies</a:t>
            </a:r>
          </a:p>
          <a:p>
            <a:r>
              <a:rPr lang="en-US" sz="3000" dirty="0" smtClean="0"/>
              <a:t>Identify key players in the community</a:t>
            </a:r>
            <a:endParaRPr lang="en-US" sz="30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847"/>
            <a:ext cx="12192000" cy="1413112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4800" b="0" dirty="0" smtClean="0"/>
              <a:t>Role of the </a:t>
            </a:r>
            <a:r>
              <a:rPr lang="en-US" sz="4800" b="0" dirty="0" smtClean="0">
                <a:solidFill>
                  <a:srgbClr val="256EAB"/>
                </a:solidFill>
              </a:rPr>
              <a:t>Stakeholder</a:t>
            </a:r>
            <a:r>
              <a:rPr lang="en-US" sz="4800" b="0" dirty="0" smtClean="0"/>
              <a:t> </a:t>
            </a:r>
            <a:r>
              <a:rPr lang="en-US" sz="4800" b="0" dirty="0" smtClean="0"/>
              <a:t>Group?</a:t>
            </a:r>
            <a:endParaRPr lang="en-US" sz="4400" b="0" i="1" dirty="0"/>
          </a:p>
        </p:txBody>
      </p:sp>
      <p:pic>
        <p:nvPicPr>
          <p:cNvPr id="5" name="Picture 4" descr="Photo of stakeholder group discussi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48" y="1881210"/>
            <a:ext cx="5319252" cy="398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Moores</a:t>
            </a:r>
            <a:r>
              <a:rPr lang="en-US" dirty="0" smtClean="0"/>
              <a:t> and Mill Creek Watersheds</a:t>
            </a:r>
            <a:endParaRPr lang="en-US" dirty="0"/>
          </a:p>
        </p:txBody>
      </p:sp>
      <p:pic>
        <p:nvPicPr>
          <p:cNvPr id="10" name="Content Placeholder 9" descr="Mill and Moores Creek watershed location map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/>
          <a:stretch/>
        </p:blipFill>
        <p:spPr>
          <a:xfrm>
            <a:off x="-76200" y="-171767"/>
            <a:ext cx="12401550" cy="703070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fld id="{61C9B584-852F-4056-BF30-ABA66A23FD41}" type="slidenum">
              <a:rPr lang="en-US" smtClean="0"/>
              <a:t>3</a:t>
            </a:fld>
            <a:r>
              <a:rPr lang="en-US" dirty="0" smtClean="0"/>
              <a:t>					</a:t>
            </a:r>
            <a:endParaRPr lang="en-US" dirty="0">
              <a:solidFill>
                <a:srgbClr val="256EA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763257">
            <a:off x="3309784" y="3322075"/>
            <a:ext cx="1666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7,390 acres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8596791">
            <a:off x="8192392" y="406475"/>
            <a:ext cx="1666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3,830 acres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fld id="{61C9B584-852F-4056-BF30-ABA66A23FD41}" type="slidenum">
              <a:rPr lang="en-US" smtClean="0"/>
              <a:t>4</a:t>
            </a:fld>
            <a:r>
              <a:rPr lang="en-US" dirty="0" smtClean="0"/>
              <a:t>					</a:t>
            </a:r>
            <a:endParaRPr lang="en-US" dirty="0">
              <a:solidFill>
                <a:srgbClr val="256EAB"/>
              </a:solidFill>
            </a:endParaRPr>
          </a:p>
        </p:txBody>
      </p:sp>
      <p:pic>
        <p:nvPicPr>
          <p:cNvPr id="5" name="Picture 4" descr="Moores Creek land use ma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224" y="0"/>
            <a:ext cx="8957552" cy="6926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52" y="5368266"/>
            <a:ext cx="5262664" cy="826564"/>
          </a:xfrm>
        </p:spPr>
        <p:txBody>
          <a:bodyPr>
            <a:noAutofit/>
          </a:bodyPr>
          <a:lstStyle/>
          <a:p>
            <a:r>
              <a:rPr lang="en-US" sz="3600" b="0" dirty="0" err="1" smtClean="0">
                <a:solidFill>
                  <a:srgbClr val="256EAB"/>
                </a:solidFill>
              </a:rPr>
              <a:t>Moores</a:t>
            </a:r>
            <a:r>
              <a:rPr lang="en-US" sz="3600" b="0" dirty="0" smtClean="0">
                <a:solidFill>
                  <a:srgbClr val="256EAB"/>
                </a:solidFill>
              </a:rPr>
              <a:t> Creek Land Use</a:t>
            </a:r>
            <a:endParaRPr lang="en-US" sz="3600" b="0" dirty="0">
              <a:solidFill>
                <a:srgbClr val="256EA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652" y="3092335"/>
            <a:ext cx="3861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1,775 acres of </a:t>
            </a:r>
            <a:r>
              <a:rPr lang="en-US" sz="2000" dirty="0" smtClean="0">
                <a:solidFill>
                  <a:srgbClr val="198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pasture/hay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acres of </a:t>
            </a:r>
            <a:r>
              <a:rPr lang="en-US" sz="2000" dirty="0" smtClean="0">
                <a:solidFill>
                  <a:srgbClr val="198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535 acres of </a:t>
            </a:r>
            <a:r>
              <a:rPr lang="en-US" sz="2000" dirty="0" err="1" smtClean="0">
                <a:solidFill>
                  <a:srgbClr val="198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turfgrass</a:t>
            </a:r>
            <a:endParaRPr lang="en-US" sz="2000" dirty="0" smtClean="0">
              <a:solidFill>
                <a:srgbClr val="198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acres </a:t>
            </a:r>
            <a:r>
              <a:rPr lang="en-US" sz="2000" dirty="0" smtClean="0">
                <a:solidFill>
                  <a:srgbClr val="198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acres </a:t>
            </a:r>
            <a:r>
              <a:rPr lang="en-US" sz="2000" dirty="0" smtClean="0">
                <a:solidFill>
                  <a:srgbClr val="198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miles of </a:t>
            </a:r>
            <a:r>
              <a:rPr lang="en-US" sz="2000" dirty="0" smtClean="0">
                <a:solidFill>
                  <a:srgbClr val="198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streambank</a:t>
            </a:r>
            <a:endParaRPr lang="en-US" sz="2000" dirty="0">
              <a:solidFill>
                <a:srgbClr val="198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fld id="{61C9B584-852F-4056-BF30-ABA66A23FD41}" type="slidenum">
              <a:rPr lang="en-US" smtClean="0"/>
              <a:t>5</a:t>
            </a:fld>
            <a:r>
              <a:rPr lang="en-US" dirty="0" smtClean="0"/>
              <a:t>					</a:t>
            </a:r>
            <a:endParaRPr lang="en-US" dirty="0">
              <a:solidFill>
                <a:srgbClr val="256EAB"/>
              </a:solidFill>
            </a:endParaRPr>
          </a:p>
        </p:txBody>
      </p:sp>
      <p:pic>
        <p:nvPicPr>
          <p:cNvPr id="3" name="Picture 2" descr="Mill Creek land use ma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073" y="0"/>
            <a:ext cx="9087856" cy="6925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3587" y="4551143"/>
            <a:ext cx="4360213" cy="826564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solidFill>
                  <a:srgbClr val="256EAB"/>
                </a:solidFill>
              </a:rPr>
              <a:t>Mill Creek Land Use</a:t>
            </a:r>
            <a:endParaRPr lang="en-US" sz="3600" b="0" dirty="0">
              <a:solidFill>
                <a:srgbClr val="256EA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903" y="3746491"/>
            <a:ext cx="3861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2,190 acres of </a:t>
            </a:r>
            <a:r>
              <a:rPr lang="en-US" sz="2000" dirty="0" smtClean="0">
                <a:solidFill>
                  <a:srgbClr val="198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pasture/hay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acres of </a:t>
            </a:r>
            <a:r>
              <a:rPr lang="en-US" sz="2000" dirty="0" smtClean="0">
                <a:solidFill>
                  <a:srgbClr val="198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acres of </a:t>
            </a:r>
            <a:r>
              <a:rPr lang="en-US" sz="2000" dirty="0" err="1" smtClean="0">
                <a:solidFill>
                  <a:srgbClr val="198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turfgrass</a:t>
            </a:r>
            <a:endParaRPr lang="en-US" sz="2000" dirty="0" smtClean="0">
              <a:solidFill>
                <a:srgbClr val="198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acres </a:t>
            </a:r>
            <a:r>
              <a:rPr lang="en-US" sz="2000" dirty="0" smtClean="0">
                <a:solidFill>
                  <a:srgbClr val="198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acres </a:t>
            </a:r>
            <a:r>
              <a:rPr lang="en-US" sz="2000" dirty="0" smtClean="0">
                <a:solidFill>
                  <a:srgbClr val="198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12.8 miles of </a:t>
            </a:r>
            <a:r>
              <a:rPr lang="en-US" sz="2000" dirty="0" smtClean="0">
                <a:solidFill>
                  <a:srgbClr val="198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streambank</a:t>
            </a:r>
            <a:endParaRPr lang="en-US" sz="2000" dirty="0">
              <a:solidFill>
                <a:srgbClr val="198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fld id="{61C9B584-852F-4056-BF30-ABA66A23FD41}" type="slidenum">
              <a:rPr lang="en-US" smtClean="0"/>
              <a:t>6</a:t>
            </a:fld>
            <a:r>
              <a:rPr lang="en-US" smtClean="0"/>
              <a:t>					</a:t>
            </a:r>
            <a:endParaRPr lang="en-US" dirty="0">
              <a:solidFill>
                <a:srgbClr val="256EAB"/>
              </a:solidFill>
            </a:endParaRPr>
          </a:p>
        </p:txBody>
      </p:sp>
      <p:pic>
        <p:nvPicPr>
          <p:cNvPr id="9" name="Picture 8" descr="Pie chart of sediment sources in Moores Creek"/>
          <p:cNvPicPr>
            <a:picLocks noChangeAspect="1"/>
          </p:cNvPicPr>
          <p:nvPr/>
        </p:nvPicPr>
        <p:blipFill rotWithShape="1">
          <a:blip r:embed="rId2"/>
          <a:srcRect l="6982" t="1128" r="6703"/>
          <a:stretch/>
        </p:blipFill>
        <p:spPr>
          <a:xfrm>
            <a:off x="3766955" y="1011677"/>
            <a:ext cx="7655669" cy="5846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9" y="-216140"/>
            <a:ext cx="12118571" cy="1707323"/>
          </a:xfrm>
        </p:spPr>
        <p:txBody>
          <a:bodyPr>
            <a:normAutofit/>
          </a:bodyPr>
          <a:lstStyle/>
          <a:p>
            <a:pPr algn="ctr"/>
            <a:r>
              <a:rPr lang="en-US" sz="4400" b="0" dirty="0" smtClean="0"/>
              <a:t>Sediment sources in </a:t>
            </a:r>
            <a:r>
              <a:rPr lang="en-US" sz="4400" b="0" dirty="0" err="1" smtClean="0">
                <a:solidFill>
                  <a:srgbClr val="256EAB"/>
                </a:solidFill>
              </a:rPr>
              <a:t>Moores</a:t>
            </a:r>
            <a:r>
              <a:rPr lang="en-US" sz="4400" b="0" dirty="0" smtClean="0">
                <a:solidFill>
                  <a:srgbClr val="256EAB"/>
                </a:solidFill>
              </a:rPr>
              <a:t> Creek</a:t>
            </a:r>
            <a:endParaRPr lang="en-US" sz="4400" b="0" dirty="0">
              <a:solidFill>
                <a:srgbClr val="256EA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333" y="2093039"/>
            <a:ext cx="3326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estimated 17% reduction in sediment is needed to restore aquatic life in </a:t>
            </a:r>
            <a:r>
              <a:rPr lang="en-US" sz="2800" dirty="0" err="1" smtClean="0"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Moores</a:t>
            </a:r>
            <a:r>
              <a:rPr lang="en-US" sz="2800" dirty="0" smtClean="0"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Creek</a:t>
            </a:r>
            <a:endParaRPr lang="en-US" sz="2800" dirty="0">
              <a:solidFill>
                <a:srgbClr val="256E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 descr="An estimated reduction of 17% in sediment is needed to restore aquatic life in Moores Creek"/>
          <p:cNvSpPr/>
          <p:nvPr/>
        </p:nvSpPr>
        <p:spPr>
          <a:xfrm>
            <a:off x="176981" y="1897626"/>
            <a:ext cx="3521150" cy="2949677"/>
          </a:xfrm>
          <a:prstGeom prst="roundRect">
            <a:avLst/>
          </a:prstGeom>
          <a:noFill/>
          <a:ln w="34925">
            <a:solidFill>
              <a:srgbClr val="1985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fld id="{61C9B584-852F-4056-BF30-ABA66A23FD41}" type="slidenum">
              <a:rPr lang="en-US" smtClean="0"/>
              <a:t>7</a:t>
            </a:fld>
            <a:r>
              <a:rPr lang="en-US" dirty="0" smtClean="0"/>
              <a:t>					</a:t>
            </a:r>
            <a:endParaRPr lang="en-US" dirty="0">
              <a:solidFill>
                <a:srgbClr val="256EAB"/>
              </a:solidFill>
            </a:endParaRPr>
          </a:p>
        </p:txBody>
      </p:sp>
      <p:pic>
        <p:nvPicPr>
          <p:cNvPr id="3" name="Picture 2" descr="Pie chart of sediment sources in Mill Creek"/>
          <p:cNvPicPr>
            <a:picLocks noChangeAspect="1"/>
          </p:cNvPicPr>
          <p:nvPr/>
        </p:nvPicPr>
        <p:blipFill rotWithShape="1">
          <a:blip r:embed="rId2"/>
          <a:srcRect l="4360" t="1509" r="5733"/>
          <a:stretch/>
        </p:blipFill>
        <p:spPr>
          <a:xfrm>
            <a:off x="3841954" y="803933"/>
            <a:ext cx="7796981" cy="6054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9" y="-342604"/>
            <a:ext cx="12118571" cy="1707323"/>
          </a:xfrm>
        </p:spPr>
        <p:txBody>
          <a:bodyPr>
            <a:normAutofit/>
          </a:bodyPr>
          <a:lstStyle/>
          <a:p>
            <a:pPr algn="ctr"/>
            <a:r>
              <a:rPr lang="en-US" sz="4400" b="0" dirty="0" smtClean="0"/>
              <a:t>Sediment sources in </a:t>
            </a:r>
            <a:r>
              <a:rPr lang="en-US" sz="4400" b="0" dirty="0" smtClean="0">
                <a:solidFill>
                  <a:srgbClr val="256EAB"/>
                </a:solidFill>
              </a:rPr>
              <a:t>Mill Creek</a:t>
            </a:r>
            <a:endParaRPr lang="en-US" sz="4400" b="0" dirty="0">
              <a:solidFill>
                <a:srgbClr val="256EAB"/>
              </a:solidFill>
            </a:endParaRPr>
          </a:p>
        </p:txBody>
      </p:sp>
      <p:sp>
        <p:nvSpPr>
          <p:cNvPr id="6" name="Rounded Rectangle 5" descr="An estimated 18% reduction in sediment is needed to restore aquatic life in Mill Creek"/>
          <p:cNvSpPr/>
          <p:nvPr/>
        </p:nvSpPr>
        <p:spPr>
          <a:xfrm>
            <a:off x="266429" y="1607984"/>
            <a:ext cx="3550125" cy="2871019"/>
          </a:xfrm>
          <a:prstGeom prst="roundRect">
            <a:avLst/>
          </a:prstGeom>
          <a:noFill/>
          <a:ln w="34925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8061" y="1860812"/>
            <a:ext cx="33268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256E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estimated 18% reduction in sediment is needed to restore aquatic life in Mill Creek</a:t>
            </a:r>
            <a:endParaRPr lang="en-US" sz="2800" dirty="0">
              <a:solidFill>
                <a:srgbClr val="256E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95" y="325412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800" b="0" dirty="0" smtClean="0"/>
              <a:t>Sediment </a:t>
            </a:r>
            <a:r>
              <a:rPr lang="en-US" sz="4800" b="0" dirty="0" smtClean="0">
                <a:solidFill>
                  <a:srgbClr val="256EAB"/>
                </a:solidFill>
              </a:rPr>
              <a:t>reduction goals</a:t>
            </a:r>
            <a:endParaRPr lang="en-US" sz="4400" b="0" i="1" dirty="0">
              <a:solidFill>
                <a:srgbClr val="256EA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fld id="{61C9B584-852F-4056-BF30-ABA66A23FD41}" type="slidenum">
              <a:rPr lang="en-US" smtClean="0"/>
              <a:t>8</a:t>
            </a:fld>
            <a:r>
              <a:rPr lang="en-US" dirty="0" smtClean="0"/>
              <a:t>					</a:t>
            </a:r>
            <a:endParaRPr lang="en-US" dirty="0">
              <a:solidFill>
                <a:srgbClr val="256EAB"/>
              </a:solidFill>
            </a:endParaRPr>
          </a:p>
        </p:txBody>
      </p:sp>
      <p:graphicFrame>
        <p:nvGraphicFramePr>
          <p:cNvPr id="8" name="Content Placeholder 7" descr="Sediment reduction goals 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006029"/>
              </p:ext>
            </p:extLst>
          </p:nvPr>
        </p:nvGraphicFramePr>
        <p:xfrm>
          <a:off x="455895" y="1808999"/>
          <a:ext cx="11097410" cy="349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5740">
                  <a:extLst>
                    <a:ext uri="{9D8B030D-6E8A-4147-A177-3AD203B41FA5}">
                      <a16:colId xmlns:a16="http://schemas.microsoft.com/office/drawing/2014/main" val="3259214152"/>
                    </a:ext>
                  </a:extLst>
                </a:gridCol>
                <a:gridCol w="3140610">
                  <a:extLst>
                    <a:ext uri="{9D8B030D-6E8A-4147-A177-3AD203B41FA5}">
                      <a16:colId xmlns:a16="http://schemas.microsoft.com/office/drawing/2014/main" val="2194226634"/>
                    </a:ext>
                  </a:extLst>
                </a:gridCol>
                <a:gridCol w="2911060">
                  <a:extLst>
                    <a:ext uri="{9D8B030D-6E8A-4147-A177-3AD203B41FA5}">
                      <a16:colId xmlns:a16="http://schemas.microsoft.com/office/drawing/2014/main" val="917353244"/>
                    </a:ext>
                  </a:extLst>
                </a:gridCol>
              </a:tblGrid>
              <a:tr h="58242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  <a:endParaRPr lang="en-US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Moores</a:t>
                      </a:r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Creek</a:t>
                      </a:r>
                      <a:endParaRPr lang="en-US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 Creek</a:t>
                      </a:r>
                      <a:endParaRPr lang="en-US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23480"/>
                  </a:ext>
                </a:extLst>
              </a:tr>
              <a:tr h="5824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Cropland, Pasture,</a:t>
                      </a:r>
                      <a:r>
                        <a:rPr lang="en-US" sz="3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Hay</a:t>
                      </a:r>
                      <a:endParaRPr lang="en-US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n-US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814707"/>
                  </a:ext>
                </a:extLst>
              </a:tr>
              <a:tr h="5824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Streambank erosion</a:t>
                      </a:r>
                      <a:endParaRPr lang="en-US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n-US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460070"/>
                  </a:ext>
                </a:extLst>
              </a:tr>
              <a:tr h="5824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 land</a:t>
                      </a:r>
                      <a:endParaRPr lang="en-US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8.5%</a:t>
                      </a:r>
                      <a:endParaRPr lang="en-US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13.5%</a:t>
                      </a:r>
                      <a:endParaRPr lang="en-US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924359"/>
                  </a:ext>
                </a:extLst>
              </a:tr>
              <a:tr h="5824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Barren land</a:t>
                      </a:r>
                      <a:endParaRPr lang="en-US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8.5%</a:t>
                      </a:r>
                      <a:endParaRPr lang="en-US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13.5%</a:t>
                      </a:r>
                      <a:endParaRPr lang="en-US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699732"/>
                  </a:ext>
                </a:extLst>
              </a:tr>
              <a:tr h="58242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Turfgrass</a:t>
                      </a:r>
                      <a:endParaRPr lang="en-US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8.4%</a:t>
                      </a:r>
                      <a:endParaRPr lang="en-US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13.5%</a:t>
                      </a:r>
                      <a:endParaRPr lang="en-US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45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7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4457" y="1673562"/>
            <a:ext cx="5590232" cy="48103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Identify best management practices for agricultural, urban and residential land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Consider cost effectiveness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Evaluate likelihood of implementation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Identify priority areas for implementation with existing interest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457" y="2149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0" dirty="0" smtClean="0"/>
              <a:t>How to meet reduction goals?</a:t>
            </a:r>
            <a:endParaRPr lang="en-US" sz="4800" b="0" dirty="0"/>
          </a:p>
        </p:txBody>
      </p:sp>
      <p:pic>
        <p:nvPicPr>
          <p:cNvPr id="5" name="Picture 4" descr="Photo of livestock stream exclusion fenc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24" y="1540562"/>
            <a:ext cx="6060276" cy="45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Q PPT Template2019.potx" id="{A6C04ACF-9990-4E55-BF95-93242254EF5D}" vid="{A771141E-8139-42B4-B0F6-FA1069C444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DEQ PPT Template2019</Template>
  <TotalTime>5065</TotalTime>
  <Words>481</Words>
  <Application>Microsoft Office PowerPoint</Application>
  <PresentationFormat>Widescreen</PresentationFormat>
  <Paragraphs>135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Moores and Mill Creek Clean Up Plan</vt:lpstr>
      <vt:lpstr>Role of the Stakeholder Group?</vt:lpstr>
      <vt:lpstr>Moores and Mill Creek Watersheds</vt:lpstr>
      <vt:lpstr>Moores Creek Land Use</vt:lpstr>
      <vt:lpstr>Mill Creek Land Use</vt:lpstr>
      <vt:lpstr>Sediment sources in Moores Creek</vt:lpstr>
      <vt:lpstr>Sediment sources in Mill Creek</vt:lpstr>
      <vt:lpstr>Sediment reduction goals</vt:lpstr>
      <vt:lpstr>How to meet reduction goals?</vt:lpstr>
      <vt:lpstr>Prioritizing practices: Agricultural</vt:lpstr>
      <vt:lpstr>Other Agricultural Practices?</vt:lpstr>
      <vt:lpstr>Prioritizing practices: Urban/Residential</vt:lpstr>
      <vt:lpstr>Other Urban/Residential Practices?</vt:lpstr>
      <vt:lpstr>Focus areas for implementation?</vt:lpstr>
      <vt:lpstr>as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McRae, Nesha (DEQ)</dc:creator>
  <cp:lastModifiedBy>McRae, Nesha (DEQ)</cp:lastModifiedBy>
  <cp:revision>190</cp:revision>
  <dcterms:created xsi:type="dcterms:W3CDTF">2020-10-29T12:42:25Z</dcterms:created>
  <dcterms:modified xsi:type="dcterms:W3CDTF">2022-11-09T15:03:55Z</dcterms:modified>
</cp:coreProperties>
</file>