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62" r:id="rId3"/>
    <p:sldId id="261" r:id="rId4"/>
    <p:sldId id="263" r:id="rId5"/>
    <p:sldId id="264" r:id="rId6"/>
    <p:sldId id="267" r:id="rId7"/>
    <p:sldId id="265" r:id="rId8"/>
    <p:sldId id="291" r:id="rId9"/>
    <p:sldId id="266" r:id="rId10"/>
    <p:sldId id="268" r:id="rId11"/>
    <p:sldId id="269" r:id="rId12"/>
    <p:sldId id="270" r:id="rId13"/>
    <p:sldId id="271" r:id="rId14"/>
    <p:sldId id="274" r:id="rId15"/>
    <p:sldId id="272" r:id="rId16"/>
    <p:sldId id="273" r:id="rId17"/>
    <p:sldId id="284" r:id="rId18"/>
    <p:sldId id="288" r:id="rId19"/>
    <p:sldId id="290" r:id="rId20"/>
    <p:sldId id="289" r:id="rId21"/>
    <p:sldId id="287"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EAB"/>
    <a:srgbClr val="277EA9"/>
    <a:srgbClr val="198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488" autoAdjust="0"/>
  </p:normalViewPr>
  <p:slideViewPr>
    <p:cSldViewPr snapToGrid="0">
      <p:cViewPr varScale="1">
        <p:scale>
          <a:sx n="75" d="100"/>
          <a:sy n="75" d="100"/>
        </p:scale>
        <p:origin x="60" y="390"/>
      </p:cViewPr>
      <p:guideLst/>
    </p:cSldViewPr>
  </p:slideViewPr>
  <p:notesTextViewPr>
    <p:cViewPr>
      <p:scale>
        <a:sx n="3" d="2"/>
        <a:sy n="3" d="2"/>
      </p:scale>
      <p:origin x="0" y="0"/>
    </p:cViewPr>
  </p:notesText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C85AC-3C8E-4FBE-AAAA-CA99359A3A56}"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US"/>
        </a:p>
      </dgm:t>
    </dgm:pt>
    <dgm:pt modelId="{2EAE109A-35F1-4814-BC5D-15941D6D1FD9}">
      <dgm:prSet phldrT="[Text]"/>
      <dgm:spPr/>
      <dgm:t>
        <a:bodyPr/>
        <a:lstStyle/>
        <a:p>
          <a:r>
            <a:rPr lang="en-US" dirty="0" smtClean="0"/>
            <a:t>Monitoring</a:t>
          </a:r>
          <a:endParaRPr lang="en-US" dirty="0"/>
        </a:p>
      </dgm:t>
    </dgm:pt>
    <dgm:pt modelId="{ECBF435E-E6E9-458F-84E9-C9C6BAF52ECA}" type="parTrans" cxnId="{676F4F88-1B57-42CB-979C-2215706A05FD}">
      <dgm:prSet/>
      <dgm:spPr/>
      <dgm:t>
        <a:bodyPr/>
        <a:lstStyle/>
        <a:p>
          <a:endParaRPr lang="en-US"/>
        </a:p>
      </dgm:t>
    </dgm:pt>
    <dgm:pt modelId="{6EBAB49D-B116-4DB3-BBB0-D8F549620B9F}" type="sibTrans" cxnId="{676F4F88-1B57-42CB-979C-2215706A05FD}">
      <dgm:prSet/>
      <dgm:spPr/>
      <dgm:t>
        <a:bodyPr/>
        <a:lstStyle/>
        <a:p>
          <a:endParaRPr lang="en-US" dirty="0"/>
        </a:p>
      </dgm:t>
    </dgm:pt>
    <dgm:pt modelId="{D5448B75-D643-47E8-91E2-5CB6C97B6C19}">
      <dgm:prSet phldrT="[Text]"/>
      <dgm:spPr/>
      <dgm:t>
        <a:bodyPr/>
        <a:lstStyle/>
        <a:p>
          <a:r>
            <a:rPr lang="en-US" dirty="0" smtClean="0"/>
            <a:t>Assessment</a:t>
          </a:r>
          <a:endParaRPr lang="en-US" dirty="0"/>
        </a:p>
      </dgm:t>
    </dgm:pt>
    <dgm:pt modelId="{8D889662-E01E-419D-AF13-C8A2C5BC70C9}" type="parTrans" cxnId="{1742619B-3869-49AC-A5CC-11DD43E7006A}">
      <dgm:prSet/>
      <dgm:spPr/>
      <dgm:t>
        <a:bodyPr/>
        <a:lstStyle/>
        <a:p>
          <a:endParaRPr lang="en-US"/>
        </a:p>
      </dgm:t>
    </dgm:pt>
    <dgm:pt modelId="{E4836D43-176B-4CC5-966B-AAB296E7934A}" type="sibTrans" cxnId="{1742619B-3869-49AC-A5CC-11DD43E7006A}">
      <dgm:prSet/>
      <dgm:spPr/>
      <dgm:t>
        <a:bodyPr/>
        <a:lstStyle/>
        <a:p>
          <a:endParaRPr lang="en-US"/>
        </a:p>
      </dgm:t>
    </dgm:pt>
    <dgm:pt modelId="{83E0BCF1-C129-4CA7-A29B-A6A9CABD1330}">
      <dgm:prSet phldrT="[Text]"/>
      <dgm:spPr/>
      <dgm:t>
        <a:bodyPr/>
        <a:lstStyle/>
        <a:p>
          <a:r>
            <a:rPr lang="en-US" dirty="0" smtClean="0"/>
            <a:t>Reporting</a:t>
          </a:r>
          <a:endParaRPr lang="en-US" dirty="0"/>
        </a:p>
      </dgm:t>
    </dgm:pt>
    <dgm:pt modelId="{5C66C0C8-A066-4B96-AC1F-CFA93B100F24}" type="parTrans" cxnId="{4F441FFB-CC88-4E15-9E26-657DD9EAF1C0}">
      <dgm:prSet/>
      <dgm:spPr/>
      <dgm:t>
        <a:bodyPr/>
        <a:lstStyle/>
        <a:p>
          <a:endParaRPr lang="en-US"/>
        </a:p>
      </dgm:t>
    </dgm:pt>
    <dgm:pt modelId="{56A2E254-413B-4A54-92F4-A28F3C0CA19A}" type="sibTrans" cxnId="{4F441FFB-CC88-4E15-9E26-657DD9EAF1C0}">
      <dgm:prSet/>
      <dgm:spPr/>
      <dgm:t>
        <a:bodyPr/>
        <a:lstStyle/>
        <a:p>
          <a:endParaRPr lang="en-US"/>
        </a:p>
      </dgm:t>
    </dgm:pt>
    <dgm:pt modelId="{EA7C8645-D603-41B2-8FA3-CFA874B3F5AF}">
      <dgm:prSet phldrT="[Text]"/>
      <dgm:spPr/>
      <dgm:t>
        <a:bodyPr/>
        <a:lstStyle/>
        <a:p>
          <a:r>
            <a:rPr lang="en-US" dirty="0" smtClean="0"/>
            <a:t>Cleanup Studies</a:t>
          </a:r>
          <a:endParaRPr lang="en-US" dirty="0"/>
        </a:p>
      </dgm:t>
    </dgm:pt>
    <dgm:pt modelId="{D545067B-EA29-4464-B1BA-5D02900D266A}" type="parTrans" cxnId="{6D852D66-A351-41C6-A385-AE2C8CB06204}">
      <dgm:prSet/>
      <dgm:spPr/>
      <dgm:t>
        <a:bodyPr/>
        <a:lstStyle/>
        <a:p>
          <a:endParaRPr lang="en-US"/>
        </a:p>
      </dgm:t>
    </dgm:pt>
    <dgm:pt modelId="{A72FB826-4D64-4BC1-A24B-CD679F306B8C}" type="sibTrans" cxnId="{6D852D66-A351-41C6-A385-AE2C8CB06204}">
      <dgm:prSet/>
      <dgm:spPr/>
      <dgm:t>
        <a:bodyPr/>
        <a:lstStyle/>
        <a:p>
          <a:endParaRPr lang="en-US"/>
        </a:p>
      </dgm:t>
    </dgm:pt>
    <dgm:pt modelId="{28757DF9-EB48-445C-AC25-1B1AE5A335C4}">
      <dgm:prSet phldrT="[Text]"/>
      <dgm:spPr/>
      <dgm:t>
        <a:bodyPr/>
        <a:lstStyle/>
        <a:p>
          <a:r>
            <a:rPr lang="en-US" dirty="0" smtClean="0"/>
            <a:t>Cleanup Plans</a:t>
          </a:r>
          <a:endParaRPr lang="en-US" dirty="0"/>
        </a:p>
      </dgm:t>
    </dgm:pt>
    <dgm:pt modelId="{DB84BA74-554D-41D0-A282-79C85F4FEEF4}" type="parTrans" cxnId="{DA9D9463-BB59-498B-B940-7F9541A7CD4F}">
      <dgm:prSet/>
      <dgm:spPr/>
      <dgm:t>
        <a:bodyPr/>
        <a:lstStyle/>
        <a:p>
          <a:endParaRPr lang="en-US"/>
        </a:p>
      </dgm:t>
    </dgm:pt>
    <dgm:pt modelId="{35183DC1-F1E0-4336-AAC3-6A1787A16E6F}" type="sibTrans" cxnId="{DA9D9463-BB59-498B-B940-7F9541A7CD4F}">
      <dgm:prSet/>
      <dgm:spPr/>
      <dgm:t>
        <a:bodyPr/>
        <a:lstStyle/>
        <a:p>
          <a:endParaRPr lang="en-US"/>
        </a:p>
      </dgm:t>
    </dgm:pt>
    <dgm:pt modelId="{A70A1EA7-421E-4772-803F-FA3196128441}">
      <dgm:prSet phldrT="[Text]"/>
      <dgm:spPr>
        <a:solidFill>
          <a:srgbClr val="00B0F0"/>
        </a:solidFill>
      </dgm:spPr>
      <dgm:t>
        <a:bodyPr/>
        <a:lstStyle/>
        <a:p>
          <a:r>
            <a:rPr lang="en-US" dirty="0" smtClean="0"/>
            <a:t>Implementing Control Measures</a:t>
          </a:r>
          <a:endParaRPr lang="en-US" dirty="0"/>
        </a:p>
      </dgm:t>
    </dgm:pt>
    <dgm:pt modelId="{0396FC2A-2EE1-4EC3-BC07-A4BD25596F6A}" type="parTrans" cxnId="{37BDE370-867C-48C4-A5C9-FB1BB0B66290}">
      <dgm:prSet/>
      <dgm:spPr/>
      <dgm:t>
        <a:bodyPr/>
        <a:lstStyle/>
        <a:p>
          <a:endParaRPr lang="en-US"/>
        </a:p>
      </dgm:t>
    </dgm:pt>
    <dgm:pt modelId="{8CA8929D-9D0F-4492-BAC1-0566BC109E72}" type="sibTrans" cxnId="{37BDE370-867C-48C4-A5C9-FB1BB0B66290}">
      <dgm:prSet/>
      <dgm:spPr/>
      <dgm:t>
        <a:bodyPr/>
        <a:lstStyle/>
        <a:p>
          <a:endParaRPr lang="en-US"/>
        </a:p>
      </dgm:t>
    </dgm:pt>
    <dgm:pt modelId="{DA61D0C4-5AF5-4605-8690-BC4D919E6027}" type="pres">
      <dgm:prSet presAssocID="{7F4C85AC-3C8E-4FBE-AAAA-CA99359A3A56}" presName="Name0" presStyleCnt="0">
        <dgm:presLayoutVars>
          <dgm:dir/>
          <dgm:resizeHandles val="exact"/>
        </dgm:presLayoutVars>
      </dgm:prSet>
      <dgm:spPr/>
      <dgm:t>
        <a:bodyPr/>
        <a:lstStyle/>
        <a:p>
          <a:endParaRPr lang="en-US"/>
        </a:p>
      </dgm:t>
    </dgm:pt>
    <dgm:pt modelId="{11BA72DF-6669-4C28-84FA-BBE8D8245438}" type="pres">
      <dgm:prSet presAssocID="{7F4C85AC-3C8E-4FBE-AAAA-CA99359A3A56}" presName="cycle" presStyleCnt="0"/>
      <dgm:spPr/>
    </dgm:pt>
    <dgm:pt modelId="{0B76618B-4D58-4A80-B0E2-BF9788B31CC5}" type="pres">
      <dgm:prSet presAssocID="{2EAE109A-35F1-4814-BC5D-15941D6D1FD9}" presName="nodeFirstNode" presStyleLbl="node1" presStyleIdx="0" presStyleCnt="6">
        <dgm:presLayoutVars>
          <dgm:bulletEnabled val="1"/>
        </dgm:presLayoutVars>
      </dgm:prSet>
      <dgm:spPr/>
      <dgm:t>
        <a:bodyPr/>
        <a:lstStyle/>
        <a:p>
          <a:endParaRPr lang="en-US"/>
        </a:p>
      </dgm:t>
    </dgm:pt>
    <dgm:pt modelId="{5F765EB3-9CBF-4AC3-BBA4-2F6805360BC6}" type="pres">
      <dgm:prSet presAssocID="{6EBAB49D-B116-4DB3-BBB0-D8F549620B9F}" presName="sibTransFirstNode" presStyleLbl="bgShp" presStyleIdx="0" presStyleCnt="1"/>
      <dgm:spPr/>
      <dgm:t>
        <a:bodyPr/>
        <a:lstStyle/>
        <a:p>
          <a:endParaRPr lang="en-US"/>
        </a:p>
      </dgm:t>
    </dgm:pt>
    <dgm:pt modelId="{71271C95-944C-4C0D-93F8-842E6A84B13D}" type="pres">
      <dgm:prSet presAssocID="{D5448B75-D643-47E8-91E2-5CB6C97B6C19}" presName="nodeFollowingNodes" presStyleLbl="node1" presStyleIdx="1" presStyleCnt="6">
        <dgm:presLayoutVars>
          <dgm:bulletEnabled val="1"/>
        </dgm:presLayoutVars>
      </dgm:prSet>
      <dgm:spPr/>
      <dgm:t>
        <a:bodyPr/>
        <a:lstStyle/>
        <a:p>
          <a:endParaRPr lang="en-US"/>
        </a:p>
      </dgm:t>
    </dgm:pt>
    <dgm:pt modelId="{BF566769-8302-405D-B582-FB33D0F44006}" type="pres">
      <dgm:prSet presAssocID="{83E0BCF1-C129-4CA7-A29B-A6A9CABD1330}" presName="nodeFollowingNodes" presStyleLbl="node1" presStyleIdx="2" presStyleCnt="6" custRadScaleRad="96245" custRadScaleInc="-8037">
        <dgm:presLayoutVars>
          <dgm:bulletEnabled val="1"/>
        </dgm:presLayoutVars>
      </dgm:prSet>
      <dgm:spPr/>
      <dgm:t>
        <a:bodyPr/>
        <a:lstStyle/>
        <a:p>
          <a:endParaRPr lang="en-US"/>
        </a:p>
      </dgm:t>
    </dgm:pt>
    <dgm:pt modelId="{0CD3E14F-437C-4BEB-9463-1D505DBB062E}" type="pres">
      <dgm:prSet presAssocID="{EA7C8645-D603-41B2-8FA3-CFA874B3F5AF}" presName="nodeFollowingNodes" presStyleLbl="node1" presStyleIdx="3" presStyleCnt="6">
        <dgm:presLayoutVars>
          <dgm:bulletEnabled val="1"/>
        </dgm:presLayoutVars>
      </dgm:prSet>
      <dgm:spPr/>
      <dgm:t>
        <a:bodyPr/>
        <a:lstStyle/>
        <a:p>
          <a:endParaRPr lang="en-US"/>
        </a:p>
      </dgm:t>
    </dgm:pt>
    <dgm:pt modelId="{2ECF5C53-85FA-42D2-9497-6072E6F07D7F}" type="pres">
      <dgm:prSet presAssocID="{28757DF9-EB48-445C-AC25-1B1AE5A335C4}" presName="nodeFollowingNodes" presStyleLbl="node1" presStyleIdx="4" presStyleCnt="6" custRadScaleRad="104504" custRadScaleInc="14758">
        <dgm:presLayoutVars>
          <dgm:bulletEnabled val="1"/>
        </dgm:presLayoutVars>
      </dgm:prSet>
      <dgm:spPr/>
      <dgm:t>
        <a:bodyPr/>
        <a:lstStyle/>
        <a:p>
          <a:endParaRPr lang="en-US"/>
        </a:p>
      </dgm:t>
    </dgm:pt>
    <dgm:pt modelId="{F42220B9-3B77-41A3-8A54-35A90F94C89D}" type="pres">
      <dgm:prSet presAssocID="{A70A1EA7-421E-4772-803F-FA3196128441}" presName="nodeFollowingNodes" presStyleLbl="node1" presStyleIdx="5" presStyleCnt="6">
        <dgm:presLayoutVars>
          <dgm:bulletEnabled val="1"/>
        </dgm:presLayoutVars>
      </dgm:prSet>
      <dgm:spPr/>
      <dgm:t>
        <a:bodyPr/>
        <a:lstStyle/>
        <a:p>
          <a:endParaRPr lang="en-US"/>
        </a:p>
      </dgm:t>
    </dgm:pt>
  </dgm:ptLst>
  <dgm:cxnLst>
    <dgm:cxn modelId="{0FD65B53-2333-423C-89C9-56D22D2B026B}" type="presOf" srcId="{83E0BCF1-C129-4CA7-A29B-A6A9CABD1330}" destId="{BF566769-8302-405D-B582-FB33D0F44006}" srcOrd="0" destOrd="0" presId="urn:microsoft.com/office/officeart/2005/8/layout/cycle3"/>
    <dgm:cxn modelId="{944B90CE-A9C7-480B-A6D9-D8905E78F155}" type="presOf" srcId="{28757DF9-EB48-445C-AC25-1B1AE5A335C4}" destId="{2ECF5C53-85FA-42D2-9497-6072E6F07D7F}" srcOrd="0" destOrd="0" presId="urn:microsoft.com/office/officeart/2005/8/layout/cycle3"/>
    <dgm:cxn modelId="{0C7FA843-B16D-4D91-AC0F-D5962C14149E}" type="presOf" srcId="{EA7C8645-D603-41B2-8FA3-CFA874B3F5AF}" destId="{0CD3E14F-437C-4BEB-9463-1D505DBB062E}" srcOrd="0" destOrd="0" presId="urn:microsoft.com/office/officeart/2005/8/layout/cycle3"/>
    <dgm:cxn modelId="{C7928A18-BF70-4F3E-A271-2E47B571FD9F}" type="presOf" srcId="{A70A1EA7-421E-4772-803F-FA3196128441}" destId="{F42220B9-3B77-41A3-8A54-35A90F94C89D}" srcOrd="0" destOrd="0" presId="urn:microsoft.com/office/officeart/2005/8/layout/cycle3"/>
    <dgm:cxn modelId="{1AEFE432-26CD-459B-ADC3-27A5433CD6A4}" type="presOf" srcId="{2EAE109A-35F1-4814-BC5D-15941D6D1FD9}" destId="{0B76618B-4D58-4A80-B0E2-BF9788B31CC5}" srcOrd="0" destOrd="0" presId="urn:microsoft.com/office/officeart/2005/8/layout/cycle3"/>
    <dgm:cxn modelId="{1742619B-3869-49AC-A5CC-11DD43E7006A}" srcId="{7F4C85AC-3C8E-4FBE-AAAA-CA99359A3A56}" destId="{D5448B75-D643-47E8-91E2-5CB6C97B6C19}" srcOrd="1" destOrd="0" parTransId="{8D889662-E01E-419D-AF13-C8A2C5BC70C9}" sibTransId="{E4836D43-176B-4CC5-966B-AAB296E7934A}"/>
    <dgm:cxn modelId="{4F441FFB-CC88-4E15-9E26-657DD9EAF1C0}" srcId="{7F4C85AC-3C8E-4FBE-AAAA-CA99359A3A56}" destId="{83E0BCF1-C129-4CA7-A29B-A6A9CABD1330}" srcOrd="2" destOrd="0" parTransId="{5C66C0C8-A066-4B96-AC1F-CFA93B100F24}" sibTransId="{56A2E254-413B-4A54-92F4-A28F3C0CA19A}"/>
    <dgm:cxn modelId="{37BDE370-867C-48C4-A5C9-FB1BB0B66290}" srcId="{7F4C85AC-3C8E-4FBE-AAAA-CA99359A3A56}" destId="{A70A1EA7-421E-4772-803F-FA3196128441}" srcOrd="5" destOrd="0" parTransId="{0396FC2A-2EE1-4EC3-BC07-A4BD25596F6A}" sibTransId="{8CA8929D-9D0F-4492-BAC1-0566BC109E72}"/>
    <dgm:cxn modelId="{6D852D66-A351-41C6-A385-AE2C8CB06204}" srcId="{7F4C85AC-3C8E-4FBE-AAAA-CA99359A3A56}" destId="{EA7C8645-D603-41B2-8FA3-CFA874B3F5AF}" srcOrd="3" destOrd="0" parTransId="{D545067B-EA29-4464-B1BA-5D02900D266A}" sibTransId="{A72FB826-4D64-4BC1-A24B-CD679F306B8C}"/>
    <dgm:cxn modelId="{DA9D9463-BB59-498B-B940-7F9541A7CD4F}" srcId="{7F4C85AC-3C8E-4FBE-AAAA-CA99359A3A56}" destId="{28757DF9-EB48-445C-AC25-1B1AE5A335C4}" srcOrd="4" destOrd="0" parTransId="{DB84BA74-554D-41D0-A282-79C85F4FEEF4}" sibTransId="{35183DC1-F1E0-4336-AAC3-6A1787A16E6F}"/>
    <dgm:cxn modelId="{D38C52F9-6740-4A95-B154-E9F40FEF12BC}" type="presOf" srcId="{D5448B75-D643-47E8-91E2-5CB6C97B6C19}" destId="{71271C95-944C-4C0D-93F8-842E6A84B13D}" srcOrd="0" destOrd="0" presId="urn:microsoft.com/office/officeart/2005/8/layout/cycle3"/>
    <dgm:cxn modelId="{F379549A-A0B0-491C-A136-477B9D0AC20A}" type="presOf" srcId="{6EBAB49D-B116-4DB3-BBB0-D8F549620B9F}" destId="{5F765EB3-9CBF-4AC3-BBA4-2F6805360BC6}" srcOrd="0" destOrd="0" presId="urn:microsoft.com/office/officeart/2005/8/layout/cycle3"/>
    <dgm:cxn modelId="{676F4F88-1B57-42CB-979C-2215706A05FD}" srcId="{7F4C85AC-3C8E-4FBE-AAAA-CA99359A3A56}" destId="{2EAE109A-35F1-4814-BC5D-15941D6D1FD9}" srcOrd="0" destOrd="0" parTransId="{ECBF435E-E6E9-458F-84E9-C9C6BAF52ECA}" sibTransId="{6EBAB49D-B116-4DB3-BBB0-D8F549620B9F}"/>
    <dgm:cxn modelId="{30591E24-F3D6-4044-8B0E-726762025564}" type="presOf" srcId="{7F4C85AC-3C8E-4FBE-AAAA-CA99359A3A56}" destId="{DA61D0C4-5AF5-4605-8690-BC4D919E6027}" srcOrd="0" destOrd="0" presId="urn:microsoft.com/office/officeart/2005/8/layout/cycle3"/>
    <dgm:cxn modelId="{81BA327E-1110-44C2-B63D-D7C3174E97E0}" type="presParOf" srcId="{DA61D0C4-5AF5-4605-8690-BC4D919E6027}" destId="{11BA72DF-6669-4C28-84FA-BBE8D8245438}" srcOrd="0" destOrd="0" presId="urn:microsoft.com/office/officeart/2005/8/layout/cycle3"/>
    <dgm:cxn modelId="{76630BCC-6B04-4F12-B391-3B544A9C3F47}" type="presParOf" srcId="{11BA72DF-6669-4C28-84FA-BBE8D8245438}" destId="{0B76618B-4D58-4A80-B0E2-BF9788B31CC5}" srcOrd="0" destOrd="0" presId="urn:microsoft.com/office/officeart/2005/8/layout/cycle3"/>
    <dgm:cxn modelId="{F8821374-6B37-4656-A5C7-3B9DF6B6AEDA}" type="presParOf" srcId="{11BA72DF-6669-4C28-84FA-BBE8D8245438}" destId="{5F765EB3-9CBF-4AC3-BBA4-2F6805360BC6}" srcOrd="1" destOrd="0" presId="urn:microsoft.com/office/officeart/2005/8/layout/cycle3"/>
    <dgm:cxn modelId="{ED1A8389-35C5-4BCB-BA7B-1369A76A3194}" type="presParOf" srcId="{11BA72DF-6669-4C28-84FA-BBE8D8245438}" destId="{71271C95-944C-4C0D-93F8-842E6A84B13D}" srcOrd="2" destOrd="0" presId="urn:microsoft.com/office/officeart/2005/8/layout/cycle3"/>
    <dgm:cxn modelId="{4CCFEA6D-95F6-4E81-A12C-0B38B516EE23}" type="presParOf" srcId="{11BA72DF-6669-4C28-84FA-BBE8D8245438}" destId="{BF566769-8302-405D-B582-FB33D0F44006}" srcOrd="3" destOrd="0" presId="urn:microsoft.com/office/officeart/2005/8/layout/cycle3"/>
    <dgm:cxn modelId="{2037BD17-D279-464D-8C03-DD9D4F3122E0}" type="presParOf" srcId="{11BA72DF-6669-4C28-84FA-BBE8D8245438}" destId="{0CD3E14F-437C-4BEB-9463-1D505DBB062E}" srcOrd="4" destOrd="0" presId="urn:microsoft.com/office/officeart/2005/8/layout/cycle3"/>
    <dgm:cxn modelId="{0333C583-8111-4F47-AE22-3A2C8740F8C8}" type="presParOf" srcId="{11BA72DF-6669-4C28-84FA-BBE8D8245438}" destId="{2ECF5C53-85FA-42D2-9497-6072E6F07D7F}" srcOrd="5" destOrd="0" presId="urn:microsoft.com/office/officeart/2005/8/layout/cycle3"/>
    <dgm:cxn modelId="{570D7EE3-56DD-47E8-BC80-545E912C8541}" type="presParOf" srcId="{11BA72DF-6669-4C28-84FA-BBE8D8245438}" destId="{F42220B9-3B77-41A3-8A54-35A90F94C89D}"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65EB3-9CBF-4AC3-BBA4-2F6805360BC6}">
      <dsp:nvSpPr>
        <dsp:cNvPr id="0" name=""/>
        <dsp:cNvSpPr/>
      </dsp:nvSpPr>
      <dsp:spPr>
        <a:xfrm>
          <a:off x="1910410" y="-3374"/>
          <a:ext cx="3837281" cy="3837281"/>
        </a:xfrm>
        <a:prstGeom prst="circularArrow">
          <a:avLst>
            <a:gd name="adj1" fmla="val 5274"/>
            <a:gd name="adj2" fmla="val 312630"/>
            <a:gd name="adj3" fmla="val 14235610"/>
            <a:gd name="adj4" fmla="val 17122643"/>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6618B-4D58-4A80-B0E2-BF9788B31CC5}">
      <dsp:nvSpPr>
        <dsp:cNvPr id="0" name=""/>
        <dsp:cNvSpPr/>
      </dsp:nvSpPr>
      <dsp:spPr>
        <a:xfrm>
          <a:off x="3102690" y="1396"/>
          <a:ext cx="1452721" cy="726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Monitoring</a:t>
          </a:r>
          <a:endParaRPr lang="en-US" sz="1300" kern="1200" dirty="0"/>
        </a:p>
      </dsp:txBody>
      <dsp:txXfrm>
        <a:off x="3138148" y="36854"/>
        <a:ext cx="1381805" cy="655444"/>
      </dsp:txXfrm>
    </dsp:sp>
    <dsp:sp modelId="{71271C95-944C-4C0D-93F8-842E6A84B13D}">
      <dsp:nvSpPr>
        <dsp:cNvPr id="0" name=""/>
        <dsp:cNvSpPr/>
      </dsp:nvSpPr>
      <dsp:spPr>
        <a:xfrm>
          <a:off x="4450837" y="779750"/>
          <a:ext cx="1452721" cy="726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Assessment</a:t>
          </a:r>
          <a:endParaRPr lang="en-US" sz="1300" kern="1200" dirty="0"/>
        </a:p>
      </dsp:txBody>
      <dsp:txXfrm>
        <a:off x="4486295" y="815208"/>
        <a:ext cx="1381805" cy="655444"/>
      </dsp:txXfrm>
    </dsp:sp>
    <dsp:sp modelId="{BF566769-8302-405D-B582-FB33D0F44006}">
      <dsp:nvSpPr>
        <dsp:cNvPr id="0" name=""/>
        <dsp:cNvSpPr/>
      </dsp:nvSpPr>
      <dsp:spPr>
        <a:xfrm>
          <a:off x="4450835" y="2211758"/>
          <a:ext cx="1452721" cy="726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Reporting</a:t>
          </a:r>
          <a:endParaRPr lang="en-US" sz="1300" kern="1200" dirty="0"/>
        </a:p>
      </dsp:txBody>
      <dsp:txXfrm>
        <a:off x="4486293" y="2247216"/>
        <a:ext cx="1381805" cy="655444"/>
      </dsp:txXfrm>
    </dsp:sp>
    <dsp:sp modelId="{0CD3E14F-437C-4BEB-9463-1D505DBB062E}">
      <dsp:nvSpPr>
        <dsp:cNvPr id="0" name=""/>
        <dsp:cNvSpPr/>
      </dsp:nvSpPr>
      <dsp:spPr>
        <a:xfrm>
          <a:off x="3102690" y="3114809"/>
          <a:ext cx="1452721" cy="726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Cleanup Studies</a:t>
          </a:r>
          <a:endParaRPr lang="en-US" sz="1300" kern="1200" dirty="0"/>
        </a:p>
      </dsp:txBody>
      <dsp:txXfrm>
        <a:off x="3138148" y="3150267"/>
        <a:ext cx="1381805" cy="655444"/>
      </dsp:txXfrm>
    </dsp:sp>
    <dsp:sp modelId="{2ECF5C53-85FA-42D2-9497-6072E6F07D7F}">
      <dsp:nvSpPr>
        <dsp:cNvPr id="0" name=""/>
        <dsp:cNvSpPr/>
      </dsp:nvSpPr>
      <dsp:spPr>
        <a:xfrm>
          <a:off x="1598730" y="2178303"/>
          <a:ext cx="1452721" cy="726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Cleanup Plans</a:t>
          </a:r>
          <a:endParaRPr lang="en-US" sz="1300" kern="1200" dirty="0"/>
        </a:p>
      </dsp:txBody>
      <dsp:txXfrm>
        <a:off x="1634188" y="2213761"/>
        <a:ext cx="1381805" cy="655444"/>
      </dsp:txXfrm>
    </dsp:sp>
    <dsp:sp modelId="{F42220B9-3B77-41A3-8A54-35A90F94C89D}">
      <dsp:nvSpPr>
        <dsp:cNvPr id="0" name=""/>
        <dsp:cNvSpPr/>
      </dsp:nvSpPr>
      <dsp:spPr>
        <a:xfrm>
          <a:off x="1754543" y="779750"/>
          <a:ext cx="1452721" cy="7263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Implementing Control Measures</a:t>
          </a:r>
          <a:endParaRPr lang="en-US" sz="1300" kern="1200" dirty="0"/>
        </a:p>
      </dsp:txBody>
      <dsp:txXfrm>
        <a:off x="1790001" y="815208"/>
        <a:ext cx="1381805" cy="6554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307BE-3DE0-4D5D-B071-E18072BDBCD1}" type="datetimeFigureOut">
              <a:rPr lang="en-US" smtClean="0"/>
              <a:t>8/30/2022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7AE0D-E4E7-41F3-8FEB-69AA94FE00AD}"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primary benefit of this implementation is cleaner water in the </a:t>
            </a:r>
            <a:r>
              <a:rPr lang="en-US" sz="1200" kern="1200" dirty="0" err="1" smtClean="0">
                <a:solidFill>
                  <a:schemeClr val="tx1"/>
                </a:solidFill>
                <a:effectLst/>
                <a:latin typeface="+mn-lt"/>
                <a:ea typeface="+mn-ea"/>
                <a:cs typeface="+mn-cs"/>
              </a:rPr>
              <a:t>Bonum</a:t>
            </a:r>
            <a:r>
              <a:rPr lang="en-US" sz="1200" kern="1200" dirty="0" smtClean="0">
                <a:solidFill>
                  <a:schemeClr val="tx1"/>
                </a:solidFill>
                <a:effectLst/>
                <a:latin typeface="+mn-lt"/>
                <a:ea typeface="+mn-ea"/>
                <a:cs typeface="+mn-cs"/>
              </a:rPr>
              <a:t>, Gardener, Jackson, Mill, Lodge Creeks and the West </a:t>
            </a:r>
            <a:r>
              <a:rPr lang="en-US" sz="1200" kern="1200" dirty="0" err="1" smtClean="0">
                <a:solidFill>
                  <a:schemeClr val="tx1"/>
                </a:solidFill>
                <a:effectLst/>
                <a:latin typeface="+mn-lt"/>
                <a:ea typeface="+mn-ea"/>
                <a:cs typeface="+mn-cs"/>
              </a:rPr>
              <a:t>Yeocomico</a:t>
            </a:r>
            <a:r>
              <a:rPr lang="en-US" sz="1200" kern="1200" dirty="0" smtClean="0">
                <a:solidFill>
                  <a:schemeClr val="tx1"/>
                </a:solidFill>
                <a:effectLst/>
                <a:latin typeface="+mn-lt"/>
                <a:ea typeface="+mn-ea"/>
                <a:cs typeface="+mn-cs"/>
              </a:rPr>
              <a:t> River/Hampton Hall Branch. The goal is to implement the IP so that fecal contamination may be reduced and allow for the removal of the condemnation of the shellfish growing areas. The benefit to the stakeholders (specifically</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oyster growers) in these creeks would be that once the water quality is restored, they would no longer need to transport their floats to clean water to depurate oysters prior to consumption. Reducing fecal contamination levels in these creeks, from all anthropogenic sources will improve public health by reducing the risk of infection from fecal sources through contact with surface waters.</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Also, satisfies WQMIRA.</a:t>
            </a:r>
            <a:r>
              <a:rPr lang="en-US" sz="1200" kern="1200" baseline="0" dirty="0" smtClean="0">
                <a:solidFill>
                  <a:schemeClr val="tx1"/>
                </a:solidFill>
                <a:effectLst/>
                <a:latin typeface="+mn-lt"/>
                <a:ea typeface="+mn-ea"/>
                <a:cs typeface="+mn-cs"/>
              </a:rPr>
              <a:t> Written into state statute to develop a plan following a TMDL.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5</a:t>
            </a:fld>
            <a:endParaRPr lang="en-US"/>
          </a:p>
        </p:txBody>
      </p:sp>
    </p:spTree>
    <p:extLst>
      <p:ext uri="{BB962C8B-B14F-4D97-AF65-F5344CB8AC3E}">
        <p14:creationId xmlns:p14="http://schemas.microsoft.com/office/powerpoint/2010/main" val="232162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6</a:t>
            </a:fld>
            <a:endParaRPr lang="en-US"/>
          </a:p>
        </p:txBody>
      </p:sp>
    </p:spTree>
    <p:extLst>
      <p:ext uri="{BB962C8B-B14F-4D97-AF65-F5344CB8AC3E}">
        <p14:creationId xmlns:p14="http://schemas.microsoft.com/office/powerpoint/2010/main" val="1721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This IP outlines a strategy for reducing anthropogenic loadings of bacteria to a level that complies with each TMDL. With completion of the IP, Virginia has identified a plan for meeting the water quality goals within the 5 creeks and a means to enhance local natural resources. Additionally, approval of the IP will enhance opportunities for funding during implementation</a:t>
            </a:r>
            <a:r>
              <a:rPr lang="en-US" sz="8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9</a:t>
            </a:fld>
            <a:endParaRPr lang="en-US"/>
          </a:p>
        </p:txBody>
      </p:sp>
    </p:spTree>
    <p:extLst>
      <p:ext uri="{BB962C8B-B14F-4D97-AF65-F5344CB8AC3E}">
        <p14:creationId xmlns:p14="http://schemas.microsoft.com/office/powerpoint/2010/main" val="185884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10</a:t>
            </a:fld>
            <a:endParaRPr lang="en-US"/>
          </a:p>
        </p:txBody>
      </p:sp>
    </p:spTree>
    <p:extLst>
      <p:ext uri="{BB962C8B-B14F-4D97-AF65-F5344CB8AC3E}">
        <p14:creationId xmlns:p14="http://schemas.microsoft.com/office/powerpoint/2010/main" val="255572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an Implementation Plan</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11</a:t>
            </a:fld>
            <a:endParaRPr lang="en-US"/>
          </a:p>
        </p:txBody>
      </p:sp>
    </p:spTree>
    <p:extLst>
      <p:ext uri="{BB962C8B-B14F-4D97-AF65-F5344CB8AC3E}">
        <p14:creationId xmlns:p14="http://schemas.microsoft.com/office/powerpoint/2010/main" val="145951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the specific agricultural BMPs</a:t>
            </a:r>
            <a:r>
              <a:rPr lang="en-US" baseline="0" dirty="0" smtClean="0"/>
              <a:t> contained in the plan.</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12</a:t>
            </a:fld>
            <a:endParaRPr lang="en-US"/>
          </a:p>
        </p:txBody>
      </p:sp>
    </p:spTree>
    <p:extLst>
      <p:ext uri="{BB962C8B-B14F-4D97-AF65-F5344CB8AC3E}">
        <p14:creationId xmlns:p14="http://schemas.microsoft.com/office/powerpoint/2010/main" val="263193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13</a:t>
            </a:fld>
            <a:endParaRPr lang="en-US"/>
          </a:p>
        </p:txBody>
      </p:sp>
    </p:spTree>
    <p:extLst>
      <p:ext uri="{BB962C8B-B14F-4D97-AF65-F5344CB8AC3E}">
        <p14:creationId xmlns:p14="http://schemas.microsoft.com/office/powerpoint/2010/main" val="38982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15</a:t>
            </a:fld>
            <a:endParaRPr lang="en-US"/>
          </a:p>
        </p:txBody>
      </p:sp>
    </p:spTree>
    <p:extLst>
      <p:ext uri="{BB962C8B-B14F-4D97-AF65-F5344CB8AC3E}">
        <p14:creationId xmlns:p14="http://schemas.microsoft.com/office/powerpoint/2010/main" val="41827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dirty="0"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sz="2600">
                <a:solidFill>
                  <a:srgbClr val="256EAB"/>
                </a:solidFill>
                <a:latin typeface="Arial" panose="020B0604020202020204" pitchFamily="34" charset="0"/>
                <a:cs typeface="Arial" panose="020B0604020202020204" pitchFamily="34" charset="0"/>
              </a:defRPr>
            </a:lvl2pPr>
            <a:lvl3pPr>
              <a:defRPr>
                <a:ln>
                  <a:noFill/>
                </a:ln>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dirty="0" smtClean="0"/>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8/30/2022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ashley.wendt@deq.virginia.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9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47" y="-96503"/>
            <a:ext cx="6105420" cy="1325563"/>
          </a:xfrm>
        </p:spPr>
        <p:txBody>
          <a:bodyPr/>
          <a:lstStyle/>
          <a:p>
            <a:r>
              <a:rPr lang="en-US" dirty="0" smtClean="0"/>
              <a:t>Potential Sources of Bacteria</a:t>
            </a:r>
            <a:endParaRPr lang="en-US" dirty="0"/>
          </a:p>
        </p:txBody>
      </p:sp>
      <p:sp>
        <p:nvSpPr>
          <p:cNvPr id="3" name="Content Placeholder 2"/>
          <p:cNvSpPr>
            <a:spLocks noGrp="1"/>
          </p:cNvSpPr>
          <p:nvPr>
            <p:ph idx="1"/>
          </p:nvPr>
        </p:nvSpPr>
        <p:spPr>
          <a:xfrm>
            <a:off x="441159" y="964364"/>
            <a:ext cx="5538536" cy="5347535"/>
          </a:xfrm>
        </p:spPr>
        <p:txBody>
          <a:bodyPr>
            <a:normAutofit fontScale="92500" lnSpcReduction="10000"/>
          </a:bodyPr>
          <a:lstStyle/>
          <a:p>
            <a:r>
              <a:rPr lang="en-US" b="1" dirty="0" smtClean="0"/>
              <a:t>Permitted Sources</a:t>
            </a:r>
          </a:p>
          <a:p>
            <a:pPr marL="457200" lvl="1" indent="0">
              <a:buNone/>
            </a:pPr>
            <a:r>
              <a:rPr lang="en-US" dirty="0" smtClean="0"/>
              <a:t>- Virginia Pollution Discharge Elimination Systems (VPDES)</a:t>
            </a:r>
          </a:p>
          <a:p>
            <a:r>
              <a:rPr lang="en-US" b="1" dirty="0" smtClean="0"/>
              <a:t>Livestock</a:t>
            </a:r>
          </a:p>
          <a:p>
            <a:pPr marL="457200" lvl="1" indent="0">
              <a:buNone/>
            </a:pPr>
            <a:r>
              <a:rPr lang="en-US" dirty="0" smtClean="0"/>
              <a:t>- Direct deposit and runoff</a:t>
            </a:r>
          </a:p>
          <a:p>
            <a:r>
              <a:rPr lang="en-US" b="1" dirty="0" smtClean="0"/>
              <a:t>Wildlife</a:t>
            </a:r>
          </a:p>
          <a:p>
            <a:pPr marL="457200" lvl="1" indent="0">
              <a:buNone/>
            </a:pPr>
            <a:r>
              <a:rPr lang="en-US" dirty="0" smtClean="0"/>
              <a:t>- Deer, turkey, geese, ducks, muskrats, raccoons, beavers</a:t>
            </a:r>
          </a:p>
          <a:p>
            <a:pPr marL="457200" lvl="1" indent="0">
              <a:buNone/>
            </a:pPr>
            <a:r>
              <a:rPr lang="en-US" dirty="0" smtClean="0"/>
              <a:t>- Direct to stream</a:t>
            </a:r>
          </a:p>
          <a:p>
            <a:r>
              <a:rPr lang="en-US" b="1" dirty="0" smtClean="0"/>
              <a:t>Human</a:t>
            </a:r>
          </a:p>
          <a:p>
            <a:pPr marL="457200" lvl="1" indent="0">
              <a:buNone/>
            </a:pPr>
            <a:r>
              <a:rPr lang="en-US" dirty="0" smtClean="0"/>
              <a:t>- Straight pipes, failing septic systems</a:t>
            </a:r>
          </a:p>
          <a:p>
            <a:pPr marL="457200" lvl="1" indent="0">
              <a:buNone/>
            </a:pPr>
            <a:r>
              <a:rPr lang="en-US" dirty="0" smtClean="0"/>
              <a:t>- Residential runoff</a:t>
            </a:r>
          </a:p>
          <a:p>
            <a:r>
              <a:rPr lang="en-US" b="1" dirty="0" smtClean="0"/>
              <a:t>Pets</a:t>
            </a:r>
          </a:p>
        </p:txBody>
      </p:sp>
      <p:sp>
        <p:nvSpPr>
          <p:cNvPr id="4" name="Footer Placeholder 3"/>
          <p:cNvSpPr>
            <a:spLocks noGrp="1"/>
          </p:cNvSpPr>
          <p:nvPr>
            <p:ph type="ftr" sz="quarter" idx="11"/>
          </p:nvPr>
        </p:nvSpPr>
        <p:spPr/>
        <p:txBody>
          <a:bodyPr/>
          <a:lstStyle/>
          <a:p>
            <a:pPr algn="l"/>
            <a:fld id="{61C9B584-852F-4056-BF30-ABA66A23FD41}" type="slidenum">
              <a:rPr lang="en-US" smtClean="0"/>
              <a:t>10</a:t>
            </a:fld>
            <a:r>
              <a:rPr lang="en-US" dirty="0" smtClean="0"/>
              <a:t>					</a:t>
            </a:r>
            <a:endParaRPr lang="en-US" dirty="0">
              <a:solidFill>
                <a:srgbClr val="256EAB"/>
              </a:solidFill>
            </a:endParaRPr>
          </a:p>
        </p:txBody>
      </p:sp>
      <p:pic>
        <p:nvPicPr>
          <p:cNvPr id="3076" name="Picture 4" descr="Live in an apartment? Here's how you can help reduce stormwater runoff! -  Alliance for the Chesapeake 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649" y="0"/>
            <a:ext cx="4507351" cy="3019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impact of cattle access on ecological water quality in streams:  Examples from agricultural catchments within Ireland - Science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695" y="2614781"/>
            <a:ext cx="3885575" cy="313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9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the cleanup plan?</a:t>
            </a:r>
            <a:endParaRPr lang="en-US" dirty="0"/>
          </a:p>
        </p:txBody>
      </p:sp>
      <p:sp>
        <p:nvSpPr>
          <p:cNvPr id="3" name="Content Placeholder 2"/>
          <p:cNvSpPr>
            <a:spLocks noGrp="1"/>
          </p:cNvSpPr>
          <p:nvPr>
            <p:ph idx="1"/>
          </p:nvPr>
        </p:nvSpPr>
        <p:spPr/>
        <p:txBody>
          <a:bodyPr/>
          <a:lstStyle/>
          <a:p>
            <a:r>
              <a:rPr lang="en-US" dirty="0" smtClean="0"/>
              <a:t>Actions to improve water quality (BMPs)</a:t>
            </a:r>
          </a:p>
          <a:p>
            <a:r>
              <a:rPr lang="en-US" dirty="0" smtClean="0"/>
              <a:t>Outreach strategies</a:t>
            </a:r>
          </a:p>
          <a:p>
            <a:r>
              <a:rPr lang="en-US" dirty="0" smtClean="0"/>
              <a:t>Costs and benefits</a:t>
            </a:r>
          </a:p>
          <a:p>
            <a:r>
              <a:rPr lang="en-US" dirty="0" smtClean="0"/>
              <a:t>Funding opportunities</a:t>
            </a:r>
          </a:p>
          <a:p>
            <a:r>
              <a:rPr lang="en-US" dirty="0" smtClean="0"/>
              <a:t>Project timeline:</a:t>
            </a:r>
          </a:p>
          <a:p>
            <a:pPr marL="457200" lvl="1" indent="0">
              <a:buNone/>
            </a:pPr>
            <a:r>
              <a:rPr lang="en-US" dirty="0" smtClean="0"/>
              <a:t>- Implementation goals</a:t>
            </a:r>
          </a:p>
          <a:p>
            <a:pPr marL="457200" lvl="1" indent="0">
              <a:buNone/>
            </a:pPr>
            <a:r>
              <a:rPr lang="en-US" dirty="0" smtClean="0"/>
              <a:t>- Implementation milestones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11</a:t>
            </a:fld>
            <a:r>
              <a:rPr lang="en-US" smtClean="0"/>
              <a:t>					</a:t>
            </a:r>
            <a:endParaRPr lang="en-US" dirty="0">
              <a:solidFill>
                <a:srgbClr val="256EAB"/>
              </a:solidFill>
            </a:endParaRPr>
          </a:p>
        </p:txBody>
      </p:sp>
    </p:spTree>
    <p:extLst>
      <p:ext uri="{BB962C8B-B14F-4D97-AF65-F5344CB8AC3E}">
        <p14:creationId xmlns:p14="http://schemas.microsoft.com/office/powerpoint/2010/main" val="2846734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649" y="288925"/>
            <a:ext cx="7632700" cy="1095375"/>
          </a:xfrm>
        </p:spPr>
        <p:txBody>
          <a:bodyPr/>
          <a:lstStyle/>
          <a:p>
            <a:r>
              <a:rPr lang="en-US" dirty="0" smtClean="0"/>
              <a:t>Agricultural Best Management Practices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12</a:t>
            </a:fld>
            <a:r>
              <a:rPr lang="en-US" smtClean="0"/>
              <a:t>					</a:t>
            </a:r>
            <a:endParaRPr lang="en-US" dirty="0">
              <a:solidFill>
                <a:srgbClr val="256EAB"/>
              </a:solidFill>
            </a:endParaRPr>
          </a:p>
        </p:txBody>
      </p:sp>
      <p:pic>
        <p:nvPicPr>
          <p:cNvPr id="5" name="Picture 4"/>
          <p:cNvPicPr>
            <a:picLocks noChangeAspect="1"/>
          </p:cNvPicPr>
          <p:nvPr/>
        </p:nvPicPr>
        <p:blipFill>
          <a:blip r:embed="rId3"/>
          <a:stretch>
            <a:fillRect/>
          </a:stretch>
        </p:blipFill>
        <p:spPr>
          <a:xfrm>
            <a:off x="1300463" y="1510387"/>
            <a:ext cx="9591071" cy="5006300"/>
          </a:xfrm>
          <a:prstGeom prst="rect">
            <a:avLst/>
          </a:prstGeom>
        </p:spPr>
      </p:pic>
    </p:spTree>
    <p:extLst>
      <p:ext uri="{BB962C8B-B14F-4D97-AF65-F5344CB8AC3E}">
        <p14:creationId xmlns:p14="http://schemas.microsoft.com/office/powerpoint/2010/main" val="2444586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and Pet Waste Best Management Practices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13</a:t>
            </a:fld>
            <a:r>
              <a:rPr lang="en-US" smtClean="0"/>
              <a:t>					</a:t>
            </a:r>
            <a:endParaRPr lang="en-US" dirty="0">
              <a:solidFill>
                <a:srgbClr val="256EAB"/>
              </a:solidFill>
            </a:endParaRPr>
          </a:p>
        </p:txBody>
      </p:sp>
      <p:pic>
        <p:nvPicPr>
          <p:cNvPr id="6" name="Picture 5"/>
          <p:cNvPicPr>
            <a:picLocks noChangeAspect="1"/>
          </p:cNvPicPr>
          <p:nvPr/>
        </p:nvPicPr>
        <p:blipFill>
          <a:blip r:embed="rId3"/>
          <a:stretch>
            <a:fillRect/>
          </a:stretch>
        </p:blipFill>
        <p:spPr>
          <a:xfrm>
            <a:off x="1059758" y="1525588"/>
            <a:ext cx="10072484" cy="4443412"/>
          </a:xfrm>
          <a:prstGeom prst="rect">
            <a:avLst/>
          </a:prstGeom>
        </p:spPr>
      </p:pic>
    </p:spTree>
    <p:extLst>
      <p:ext uri="{BB962C8B-B14F-4D97-AF65-F5344CB8AC3E}">
        <p14:creationId xmlns:p14="http://schemas.microsoft.com/office/powerpoint/2010/main" val="130346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How long is it going to take?</a:t>
            </a:r>
            <a:endParaRPr lang="en-US" dirty="0"/>
          </a:p>
        </p:txBody>
      </p:sp>
      <p:sp>
        <p:nvSpPr>
          <p:cNvPr id="3" name="Content Placeholder 2"/>
          <p:cNvSpPr>
            <a:spLocks noGrp="1"/>
          </p:cNvSpPr>
          <p:nvPr>
            <p:ph idx="1"/>
          </p:nvPr>
        </p:nvSpPr>
        <p:spPr>
          <a:xfrm>
            <a:off x="120438" y="1257737"/>
            <a:ext cx="3618442" cy="4824369"/>
          </a:xfrm>
        </p:spPr>
        <p:txBody>
          <a:bodyPr>
            <a:normAutofit fontScale="85000" lnSpcReduction="20000"/>
          </a:bodyPr>
          <a:lstStyle/>
          <a:p>
            <a:pPr marL="0" indent="0">
              <a:buNone/>
            </a:pPr>
            <a:r>
              <a:rPr lang="en-US" b="1" dirty="0" smtClean="0"/>
              <a:t>10 year overall timeline</a:t>
            </a:r>
            <a:endParaRPr lang="en-US" dirty="0" smtClean="0"/>
          </a:p>
          <a:p>
            <a:pPr marL="0" indent="0">
              <a:buNone/>
            </a:pPr>
            <a:endParaRPr lang="en-US" dirty="0" smtClean="0"/>
          </a:p>
          <a:p>
            <a:pPr marL="0" indent="0">
              <a:buNone/>
            </a:pPr>
            <a:r>
              <a:rPr lang="en-US" b="1" dirty="0" smtClean="0"/>
              <a:t>Phase 1 (First 5 years)</a:t>
            </a:r>
            <a:r>
              <a:rPr lang="en-US" dirty="0" smtClean="0"/>
              <a:t>: Focus on the most cost effective BMPs and educational programs that reduce human, pet, and livestock sources of contamination. </a:t>
            </a:r>
          </a:p>
          <a:p>
            <a:pPr marL="0" indent="0">
              <a:buNone/>
            </a:pPr>
            <a:endParaRPr lang="en-US" b="1" dirty="0" smtClean="0"/>
          </a:p>
          <a:p>
            <a:pPr marL="0" indent="0">
              <a:buNone/>
            </a:pPr>
            <a:endParaRPr lang="en-US" b="1" dirty="0" smtClean="0"/>
          </a:p>
          <a:p>
            <a:pPr marL="0" indent="0">
              <a:buNone/>
            </a:pPr>
            <a:r>
              <a:rPr lang="en-US" b="1" dirty="0" smtClean="0"/>
              <a:t>Phase 2 (Second 5 years): </a:t>
            </a:r>
            <a:r>
              <a:rPr lang="en-US" dirty="0" smtClean="0"/>
              <a:t>This is when you go for the harder to reach goals. </a:t>
            </a:r>
          </a:p>
        </p:txBody>
      </p:sp>
      <p:sp>
        <p:nvSpPr>
          <p:cNvPr id="4" name="Footer Placeholder 3"/>
          <p:cNvSpPr>
            <a:spLocks noGrp="1"/>
          </p:cNvSpPr>
          <p:nvPr>
            <p:ph type="ftr" sz="quarter" idx="11"/>
          </p:nvPr>
        </p:nvSpPr>
        <p:spPr/>
        <p:txBody>
          <a:bodyPr/>
          <a:lstStyle/>
          <a:p>
            <a:pPr algn="l"/>
            <a:fld id="{61C9B584-852F-4056-BF30-ABA66A23FD41}" type="slidenum">
              <a:rPr lang="en-US" smtClean="0"/>
              <a:t>14</a:t>
            </a:fld>
            <a:r>
              <a:rPr lang="en-US" smtClean="0"/>
              <a:t>					</a:t>
            </a:r>
            <a:endParaRPr lang="en-US" dirty="0">
              <a:solidFill>
                <a:srgbClr val="256EAB"/>
              </a:solidFill>
            </a:endParaRPr>
          </a:p>
        </p:txBody>
      </p:sp>
      <p:pic>
        <p:nvPicPr>
          <p:cNvPr id="6" name="Picture 5"/>
          <p:cNvPicPr>
            <a:picLocks noChangeAspect="1"/>
          </p:cNvPicPr>
          <p:nvPr/>
        </p:nvPicPr>
        <p:blipFill>
          <a:blip r:embed="rId2"/>
          <a:stretch>
            <a:fillRect/>
          </a:stretch>
        </p:blipFill>
        <p:spPr>
          <a:xfrm>
            <a:off x="3738880" y="1257737"/>
            <a:ext cx="8332682" cy="3955289"/>
          </a:xfrm>
          <a:prstGeom prst="rect">
            <a:avLst/>
          </a:prstGeom>
        </p:spPr>
      </p:pic>
    </p:spTree>
    <p:extLst>
      <p:ext uri="{BB962C8B-B14F-4D97-AF65-F5344CB8AC3E}">
        <p14:creationId xmlns:p14="http://schemas.microsoft.com/office/powerpoint/2010/main" val="2222060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88" y="-16530"/>
            <a:ext cx="6398137" cy="1325563"/>
          </a:xfrm>
        </p:spPr>
        <p:txBody>
          <a:bodyPr>
            <a:normAutofit/>
          </a:bodyPr>
          <a:lstStyle/>
          <a:p>
            <a:r>
              <a:rPr lang="en-US" sz="3600" dirty="0" smtClean="0"/>
              <a:t>Education and Outreach </a:t>
            </a:r>
            <a:endParaRPr lang="en-US" sz="3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15</a:t>
            </a:fld>
            <a:r>
              <a:rPr lang="en-US" dirty="0" smtClean="0"/>
              <a:t>					</a:t>
            </a:r>
            <a:endParaRPr lang="en-US" dirty="0">
              <a:solidFill>
                <a:srgbClr val="256EAB"/>
              </a:solidFill>
            </a:endParaRPr>
          </a:p>
        </p:txBody>
      </p:sp>
      <p:sp>
        <p:nvSpPr>
          <p:cNvPr id="6" name="Rectangle 5"/>
          <p:cNvSpPr/>
          <p:nvPr/>
        </p:nvSpPr>
        <p:spPr>
          <a:xfrm>
            <a:off x="414384" y="963724"/>
            <a:ext cx="6480402" cy="3908762"/>
          </a:xfrm>
          <a:prstGeom prst="rect">
            <a:avLst/>
          </a:prstGeom>
        </p:spPr>
        <p:txBody>
          <a:bodyPr wrap="square">
            <a:spAutoFit/>
          </a:bodyPr>
          <a:lstStyle/>
          <a:p>
            <a:pPr marL="525776" indent="-342900">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Target audiences identified for educational outreach programs:</a:t>
            </a:r>
          </a:p>
          <a:p>
            <a:pPr marL="982976" lvl="1" indent="-342900">
              <a:buSzPct val="100000"/>
              <a:buFont typeface="Wingdings" panose="05000000000000000000" pitchFamily="2" charset="2"/>
              <a:buChar char="§"/>
            </a:pPr>
            <a:r>
              <a:rPr lang="en-US" sz="2800" b="1" dirty="0" smtClean="0">
                <a:solidFill>
                  <a:srgbClr val="256EAB"/>
                </a:solidFill>
                <a:latin typeface="Arial" panose="020B0604020202020204" pitchFamily="34" charset="0"/>
                <a:cs typeface="Arial" panose="020B0604020202020204" pitchFamily="34" charset="0"/>
              </a:rPr>
              <a:t>Recreational boaters</a:t>
            </a:r>
            <a:r>
              <a:rPr lang="en-US" sz="2800" dirty="0" smtClean="0">
                <a:solidFill>
                  <a:srgbClr val="256EAB"/>
                </a:solidFill>
                <a:latin typeface="Arial" panose="020B0604020202020204" pitchFamily="34" charset="0"/>
                <a:cs typeface="Arial" panose="020B0604020202020204" pitchFamily="34" charset="0"/>
              </a:rPr>
              <a:t>: inform boaters about the availability of sanitary pump out facilities and the detrimental impact overboard discharge of human waste can have on water quality</a:t>
            </a:r>
          </a:p>
          <a:p>
            <a:pPr marL="982976" lvl="1" indent="-342900">
              <a:buSzPct val="100000"/>
              <a:buFont typeface="Wingdings" panose="05000000000000000000" pitchFamily="2" charset="2"/>
              <a:buChar char="§"/>
            </a:pPr>
            <a:endParaRPr lang="en-US" sz="2400" dirty="0">
              <a:solidFill>
                <a:srgbClr val="256EAB"/>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337" y="0"/>
            <a:ext cx="4955664" cy="3543300"/>
          </a:xfrm>
          <a:prstGeom prst="rect">
            <a:avLst/>
          </a:prstGeom>
        </p:spPr>
      </p:pic>
      <p:sp>
        <p:nvSpPr>
          <p:cNvPr id="8" name="TextBox 7"/>
          <p:cNvSpPr txBox="1"/>
          <p:nvPr/>
        </p:nvSpPr>
        <p:spPr>
          <a:xfrm>
            <a:off x="414384" y="4527177"/>
            <a:ext cx="11620920" cy="2523768"/>
          </a:xfrm>
          <a:prstGeom prst="rect">
            <a:avLst/>
          </a:prstGeom>
          <a:noFill/>
        </p:spPr>
        <p:txBody>
          <a:bodyPr wrap="square" rtlCol="0">
            <a:spAutoFit/>
          </a:bodyPr>
          <a:lstStyle/>
          <a:p>
            <a:pPr marL="982976" lvl="1" indent="-342900">
              <a:buSzPct val="100000"/>
              <a:buFont typeface="Wingdings" panose="05000000000000000000" pitchFamily="2" charset="2"/>
              <a:buChar char="§"/>
            </a:pPr>
            <a:r>
              <a:rPr lang="en-US" sz="2800" b="1" dirty="0">
                <a:solidFill>
                  <a:srgbClr val="256EAB"/>
                </a:solidFill>
                <a:latin typeface="Arial" panose="020B0604020202020204" pitchFamily="34" charset="0"/>
                <a:cs typeface="Arial" panose="020B0604020202020204" pitchFamily="34" charset="0"/>
              </a:rPr>
              <a:t>Aquaculture Education (“oyster gardening”): </a:t>
            </a:r>
            <a:r>
              <a:rPr lang="en-US" sz="2800" dirty="0">
                <a:solidFill>
                  <a:srgbClr val="256EAB"/>
                </a:solidFill>
                <a:latin typeface="Arial" panose="020B0604020202020204" pitchFamily="34" charset="0"/>
                <a:cs typeface="Arial" panose="020B0604020202020204" pitchFamily="34" charset="0"/>
              </a:rPr>
              <a:t>support educational efforts aimed to help homeowners set up their own system. </a:t>
            </a:r>
          </a:p>
          <a:p>
            <a:pPr marL="982976" lvl="1" indent="-342900">
              <a:buSzPct val="100000"/>
              <a:buFont typeface="Wingdings" panose="05000000000000000000" pitchFamily="2" charset="2"/>
              <a:buChar char="§"/>
            </a:pPr>
            <a:r>
              <a:rPr lang="en-US" sz="2800" b="1" dirty="0">
                <a:solidFill>
                  <a:srgbClr val="256EAB"/>
                </a:solidFill>
                <a:latin typeface="Arial" panose="020B0604020202020204" pitchFamily="34" charset="0"/>
                <a:cs typeface="Arial" panose="020B0604020202020204" pitchFamily="34" charset="0"/>
              </a:rPr>
              <a:t>Residential Education: </a:t>
            </a:r>
            <a:r>
              <a:rPr lang="en-US" sz="2800" dirty="0">
                <a:solidFill>
                  <a:srgbClr val="256EAB"/>
                </a:solidFill>
                <a:latin typeface="Arial" panose="020B0604020202020204" pitchFamily="34" charset="0"/>
                <a:cs typeface="Arial" panose="020B0604020202020204" pitchFamily="34" charset="0"/>
              </a:rPr>
              <a:t>address managing wildlife, pet waste, and proper care and maintenance of septic systems. </a:t>
            </a:r>
            <a:endParaRPr lang="en-US" sz="2800" b="1" dirty="0">
              <a:solidFill>
                <a:srgbClr val="256EAB"/>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83357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220" y="182245"/>
            <a:ext cx="6131560" cy="1325563"/>
          </a:xfrm>
        </p:spPr>
        <p:txBody>
          <a:bodyPr/>
          <a:lstStyle/>
          <a:p>
            <a:r>
              <a:rPr lang="en-US" dirty="0" smtClean="0"/>
              <a:t>How much is it going to cost?</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16</a:t>
            </a:fld>
            <a:r>
              <a:rPr lang="en-US" smtClean="0"/>
              <a:t>					</a:t>
            </a:r>
            <a:endParaRPr lang="en-US" dirty="0">
              <a:solidFill>
                <a:srgbClr val="256EAB"/>
              </a:solidFill>
            </a:endParaRPr>
          </a:p>
        </p:txBody>
      </p:sp>
      <p:pic>
        <p:nvPicPr>
          <p:cNvPr id="8" name="Picture 7"/>
          <p:cNvPicPr>
            <a:picLocks noChangeAspect="1"/>
          </p:cNvPicPr>
          <p:nvPr/>
        </p:nvPicPr>
        <p:blipFill>
          <a:blip r:embed="rId2"/>
          <a:stretch>
            <a:fillRect/>
          </a:stretch>
        </p:blipFill>
        <p:spPr>
          <a:xfrm>
            <a:off x="1589914" y="1212178"/>
            <a:ext cx="9012172" cy="5395353"/>
          </a:xfrm>
          <a:prstGeom prst="rect">
            <a:avLst/>
          </a:prstGeom>
        </p:spPr>
      </p:pic>
    </p:spTree>
    <p:extLst>
      <p:ext uri="{BB962C8B-B14F-4D97-AF65-F5344CB8AC3E}">
        <p14:creationId xmlns:p14="http://schemas.microsoft.com/office/powerpoint/2010/main" val="1285887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17</a:t>
            </a:fld>
            <a:r>
              <a:rPr lang="en-US" smtClean="0"/>
              <a:t>					</a:t>
            </a:r>
            <a:endParaRPr lang="en-US" dirty="0">
              <a:solidFill>
                <a:srgbClr val="256EAB"/>
              </a:solidFill>
            </a:endParaRPr>
          </a:p>
        </p:txBody>
      </p:sp>
      <p:sp>
        <p:nvSpPr>
          <p:cNvPr id="5" name="Title 1"/>
          <p:cNvSpPr txBox="1">
            <a:spLocks/>
          </p:cNvSpPr>
          <p:nvPr/>
        </p:nvSpPr>
        <p:spPr>
          <a:xfrm>
            <a:off x="2057400" y="220501"/>
            <a:ext cx="87249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8569"/>
                </a:solidFill>
                <a:latin typeface="Arial" panose="020B0604020202020204" pitchFamily="34" charset="0"/>
              </a:rPr>
              <a:t>How are we going to pay for it?</a:t>
            </a:r>
          </a:p>
        </p:txBody>
      </p:sp>
      <p:sp>
        <p:nvSpPr>
          <p:cNvPr id="6" name="Rectangle 5"/>
          <p:cNvSpPr/>
          <p:nvPr/>
        </p:nvSpPr>
        <p:spPr>
          <a:xfrm>
            <a:off x="1828800" y="907287"/>
            <a:ext cx="8534400" cy="5524589"/>
          </a:xfrm>
          <a:prstGeom prst="rect">
            <a:avLst/>
          </a:prstGeom>
        </p:spPr>
        <p:txBody>
          <a:bodyPr wrap="square">
            <a:spAutoFit/>
          </a:bodyPr>
          <a:lstStyle/>
          <a:p>
            <a:pPr marL="457189" indent="-274313">
              <a:spcAft>
                <a:spcPts val="6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USEPA 319 Funds (available through DEQ</a:t>
            </a:r>
            <a:r>
              <a:rPr lang="en-US" sz="2800" dirty="0" smtClean="0">
                <a:solidFill>
                  <a:srgbClr val="256EAB"/>
                </a:solidFill>
                <a:latin typeface="Arial" panose="020B0604020202020204" pitchFamily="34" charset="0"/>
                <a:cs typeface="Arial" panose="020B0604020202020204" pitchFamily="34" charset="0"/>
              </a:rPr>
              <a:t>)</a:t>
            </a:r>
          </a:p>
          <a:p>
            <a:pPr marL="457189" indent="-274313">
              <a:spcAft>
                <a:spcPts val="6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State Water Quality Improvement Fund</a:t>
            </a:r>
            <a:endParaRPr lang="en-US" sz="2800" b="1" dirty="0">
              <a:solidFill>
                <a:srgbClr val="256EAB"/>
              </a:solidFill>
              <a:latin typeface="Arial" panose="020B0604020202020204" pitchFamily="34" charset="0"/>
              <a:cs typeface="Arial" panose="020B0604020202020204" pitchFamily="34" charset="0"/>
            </a:endParaRP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State Cost-Share Program and Tax Credits</a:t>
            </a: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USDA </a:t>
            </a:r>
            <a:r>
              <a:rPr lang="en-US" sz="2800" dirty="0">
                <a:solidFill>
                  <a:srgbClr val="256EAB"/>
                </a:solidFill>
                <a:latin typeface="Arial" panose="020B0604020202020204" pitchFamily="34" charset="0"/>
                <a:cs typeface="Arial" panose="020B0604020202020204" pitchFamily="34" charset="0"/>
              </a:rPr>
              <a:t>Programs – CRP/CREP/EQIP</a:t>
            </a:r>
            <a:endParaRPr lang="en-US" sz="2800" b="1" dirty="0">
              <a:solidFill>
                <a:srgbClr val="256EAB"/>
              </a:solidFill>
              <a:latin typeface="Arial" panose="020B0604020202020204" pitchFamily="34" charset="0"/>
              <a:cs typeface="Arial" panose="020B0604020202020204" pitchFamily="34" charset="0"/>
            </a:endParaRPr>
          </a:p>
          <a:p>
            <a:pPr marL="457189" indent="-274313">
              <a:spcAft>
                <a:spcPts val="6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State Housing and Urban Development Programs </a:t>
            </a:r>
            <a:endParaRPr lang="en-US" sz="2800" b="1" dirty="0">
              <a:solidFill>
                <a:srgbClr val="256EAB"/>
              </a:solidFill>
              <a:latin typeface="Arial" panose="020B0604020202020204" pitchFamily="34" charset="0"/>
              <a:cs typeface="Arial" panose="020B0604020202020204" pitchFamily="34" charset="0"/>
            </a:endParaRP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Wildlife Habitat Incentives Program (WHIP)</a:t>
            </a: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Wetland Reserve Program (WRP)</a:t>
            </a: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National Fish and Wildlife Foundation</a:t>
            </a: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Southeast Rural Community Assistance Project, SERCAP</a:t>
            </a:r>
          </a:p>
          <a:p>
            <a:pPr marL="457189" indent="-274313">
              <a:spcAft>
                <a:spcPts val="600"/>
              </a:spcAft>
              <a:buSzPct val="100000"/>
              <a:buFont typeface="Arial" panose="020B0604020202020204" pitchFamily="34" charset="0"/>
              <a:buChar char="•"/>
            </a:pPr>
            <a:r>
              <a:rPr lang="en-US" sz="2800" dirty="0" smtClean="0">
                <a:solidFill>
                  <a:srgbClr val="256EAB"/>
                </a:solidFill>
                <a:latin typeface="Arial" panose="020B0604020202020204" pitchFamily="34" charset="0"/>
                <a:cs typeface="Arial" panose="020B0604020202020204" pitchFamily="34" charset="0"/>
              </a:rPr>
              <a:t>Northern Neck Planning District Commission</a:t>
            </a:r>
            <a:endParaRPr lang="en-US" sz="2800" dirty="0">
              <a:solidFill>
                <a:srgbClr val="256E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641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18</a:t>
            </a:fld>
            <a:r>
              <a:rPr lang="en-US" smtClean="0"/>
              <a:t>					</a:t>
            </a:r>
            <a:endParaRPr lang="en-US" dirty="0">
              <a:solidFill>
                <a:srgbClr val="256EAB"/>
              </a:solidFill>
            </a:endParaRPr>
          </a:p>
        </p:txBody>
      </p:sp>
      <p:sp>
        <p:nvSpPr>
          <p:cNvPr id="5" name="Title 1"/>
          <p:cNvSpPr txBox="1">
            <a:spLocks/>
          </p:cNvSpPr>
          <p:nvPr/>
        </p:nvSpPr>
        <p:spPr>
          <a:xfrm>
            <a:off x="2113833" y="50054"/>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98569"/>
                </a:solidFill>
                <a:latin typeface="Arial" panose="020B0604020202020204" pitchFamily="34" charset="0"/>
              </a:rPr>
              <a:t>Implementing the plan…what’s next?</a:t>
            </a:r>
          </a:p>
        </p:txBody>
      </p:sp>
      <p:sp>
        <p:nvSpPr>
          <p:cNvPr id="6" name="Rectangle 5"/>
          <p:cNvSpPr/>
          <p:nvPr/>
        </p:nvSpPr>
        <p:spPr>
          <a:xfrm>
            <a:off x="1212850" y="845436"/>
            <a:ext cx="7891948" cy="3416320"/>
          </a:xfrm>
          <a:prstGeom prst="rect">
            <a:avLst/>
          </a:prstGeom>
        </p:spPr>
        <p:txBody>
          <a:bodyPr wrap="square">
            <a:spAutoFit/>
          </a:bodyPr>
          <a:lstStyle/>
          <a:p>
            <a:pPr marL="525776" indent="-342900">
              <a:spcAft>
                <a:spcPts val="12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Pursue grant opportunities for residential BMP programs</a:t>
            </a:r>
          </a:p>
          <a:p>
            <a:pPr marL="525776" indent="-342900">
              <a:spcAft>
                <a:spcPts val="12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Agricultural BMP implementation through </a:t>
            </a:r>
            <a:r>
              <a:rPr lang="en-US" sz="2800" dirty="0" smtClean="0">
                <a:solidFill>
                  <a:srgbClr val="256EAB"/>
                </a:solidFill>
                <a:latin typeface="Arial" panose="020B0604020202020204" pitchFamily="34" charset="0"/>
                <a:cs typeface="Arial" panose="020B0604020202020204" pitchFamily="34" charset="0"/>
              </a:rPr>
              <a:t>Northern Neck SWCD </a:t>
            </a:r>
            <a:r>
              <a:rPr lang="en-US" sz="2800" dirty="0">
                <a:solidFill>
                  <a:srgbClr val="256EAB"/>
                </a:solidFill>
                <a:latin typeface="Arial" panose="020B0604020202020204" pitchFamily="34" charset="0"/>
                <a:cs typeface="Arial" panose="020B0604020202020204" pitchFamily="34" charset="0"/>
              </a:rPr>
              <a:t>and Natural Resource Conservation Service</a:t>
            </a:r>
          </a:p>
          <a:p>
            <a:pPr marL="525776" indent="-342900">
              <a:spcAft>
                <a:spcPts val="12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Pursue </a:t>
            </a:r>
            <a:r>
              <a:rPr lang="en-US" sz="2800" dirty="0" smtClean="0">
                <a:solidFill>
                  <a:srgbClr val="256EAB"/>
                </a:solidFill>
                <a:latin typeface="Arial" panose="020B0604020202020204" pitchFamily="34" charset="0"/>
                <a:cs typeface="Arial" panose="020B0604020202020204" pitchFamily="34" charset="0"/>
              </a:rPr>
              <a:t>partnerships </a:t>
            </a:r>
            <a:r>
              <a:rPr lang="en-US" sz="2800" dirty="0">
                <a:solidFill>
                  <a:srgbClr val="256EAB"/>
                </a:solidFill>
                <a:latin typeface="Arial" panose="020B0604020202020204" pitchFamily="34" charset="0"/>
                <a:cs typeface="Arial" panose="020B0604020202020204" pitchFamily="34" charset="0"/>
              </a:rPr>
              <a:t>with local schools </a:t>
            </a:r>
            <a:r>
              <a:rPr lang="en-US" sz="2800" dirty="0" smtClean="0">
                <a:solidFill>
                  <a:srgbClr val="256EAB"/>
                </a:solidFill>
                <a:latin typeface="Arial" panose="020B0604020202020204" pitchFamily="34" charset="0"/>
                <a:cs typeface="Arial" panose="020B0604020202020204" pitchFamily="34" charset="0"/>
              </a:rPr>
              <a:t>and non-profits for </a:t>
            </a:r>
            <a:r>
              <a:rPr lang="en-US" sz="2800" dirty="0">
                <a:solidFill>
                  <a:srgbClr val="256EAB"/>
                </a:solidFill>
                <a:latin typeface="Arial" panose="020B0604020202020204" pitchFamily="34" charset="0"/>
                <a:cs typeface="Arial" panose="020B0604020202020204" pitchFamily="34" charset="0"/>
              </a:rPr>
              <a:t>education and outreach</a:t>
            </a:r>
          </a:p>
        </p:txBody>
      </p:sp>
      <p:pic>
        <p:nvPicPr>
          <p:cNvPr id="8" name="Content Placeholder 6"/>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4261756"/>
            <a:ext cx="3639593" cy="25962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798" y="2057399"/>
            <a:ext cx="3087202" cy="4800600"/>
          </a:xfrm>
          <a:prstGeom prst="rect">
            <a:avLst/>
          </a:prstGeom>
        </p:spPr>
      </p:pic>
    </p:spTree>
    <p:extLst>
      <p:ext uri="{BB962C8B-B14F-4D97-AF65-F5344CB8AC3E}">
        <p14:creationId xmlns:p14="http://schemas.microsoft.com/office/powerpoint/2010/main" val="279363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18730"/>
          </a:xfrm>
        </p:spPr>
        <p:txBody>
          <a:bodyPr>
            <a:normAutofit/>
          </a:bodyPr>
          <a:lstStyle/>
          <a:p>
            <a:pPr algn="ctr"/>
            <a:r>
              <a:rPr lang="en-US" sz="3600" dirty="0" smtClean="0"/>
              <a:t>Tracking Implementation Progress</a:t>
            </a:r>
            <a:endParaRPr lang="en-US" sz="3600" dirty="0"/>
          </a:p>
        </p:txBody>
      </p:sp>
      <p:sp>
        <p:nvSpPr>
          <p:cNvPr id="4" name="Content Placeholder 3"/>
          <p:cNvSpPr>
            <a:spLocks noGrp="1"/>
          </p:cNvSpPr>
          <p:nvPr>
            <p:ph idx="1"/>
          </p:nvPr>
        </p:nvSpPr>
        <p:spPr>
          <a:xfrm>
            <a:off x="838200" y="1394691"/>
            <a:ext cx="10515600" cy="4782272"/>
          </a:xfrm>
        </p:spPr>
        <p:txBody>
          <a:bodyPr>
            <a:normAutofit/>
          </a:bodyPr>
          <a:lstStyle/>
          <a:p>
            <a:r>
              <a:rPr lang="en-US" sz="2400" b="1" dirty="0" smtClean="0"/>
              <a:t>BMP Reporting</a:t>
            </a:r>
          </a:p>
          <a:p>
            <a:pPr lvl="1"/>
            <a:r>
              <a:rPr lang="en-US" sz="2400" dirty="0" smtClean="0"/>
              <a:t>Grant funded BMPs are reported to DEQ, and input to DCR or DEQ databases.</a:t>
            </a:r>
          </a:p>
          <a:p>
            <a:pPr lvl="1"/>
            <a:r>
              <a:rPr lang="en-US" sz="2400" dirty="0" smtClean="0"/>
              <a:t>Biennial IP Progress reports (part of Annual NPS Program Report to EPA) capture all State-funded BMPs (most significantly VACS).</a:t>
            </a:r>
          </a:p>
          <a:p>
            <a:r>
              <a:rPr lang="en-US" sz="2400" b="1" dirty="0" smtClean="0"/>
              <a:t>Water Quality Monitoring</a:t>
            </a:r>
          </a:p>
          <a:p>
            <a:pPr lvl="1"/>
            <a:r>
              <a:rPr lang="en-US" sz="2400" dirty="0"/>
              <a:t>Improvements in water quality and implementation progress will ultimately be determined through monitoring conducted by DEQ’s monitoring programs and the VDH-DSS at bacteriological monitoring stations in accordance with its shellfish monitoring program</a:t>
            </a:r>
            <a:endParaRPr lang="en-US" sz="2400" dirty="0" smtClean="0"/>
          </a:p>
        </p:txBody>
      </p:sp>
    </p:spTree>
    <p:extLst>
      <p:ext uri="{BB962C8B-B14F-4D97-AF65-F5344CB8AC3E}">
        <p14:creationId xmlns:p14="http://schemas.microsoft.com/office/powerpoint/2010/main" val="149157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425791"/>
            <a:ext cx="9144000" cy="1398034"/>
          </a:xfrm>
        </p:spPr>
        <p:txBody>
          <a:bodyPr>
            <a:normAutofit/>
          </a:bodyPr>
          <a:lstStyle/>
          <a:p>
            <a:r>
              <a:rPr lang="en-US" dirty="0" smtClean="0"/>
              <a:t>Yeocomico River Water Quality Improvement Plan</a:t>
            </a:r>
            <a:endParaRPr lang="en-US" dirty="0"/>
          </a:p>
        </p:txBody>
      </p:sp>
      <p:sp>
        <p:nvSpPr>
          <p:cNvPr id="3" name="Subtitle 2"/>
          <p:cNvSpPr>
            <a:spLocks noGrp="1"/>
          </p:cNvSpPr>
          <p:nvPr>
            <p:ph type="subTitle" idx="1"/>
          </p:nvPr>
        </p:nvSpPr>
        <p:spPr/>
        <p:txBody>
          <a:bodyPr>
            <a:normAutofit lnSpcReduction="10000"/>
          </a:bodyPr>
          <a:lstStyle/>
          <a:p>
            <a:r>
              <a:rPr lang="en-US" dirty="0" smtClean="0"/>
              <a:t>Final Public Meeting</a:t>
            </a:r>
            <a:endParaRPr lang="en-US" dirty="0"/>
          </a:p>
        </p:txBody>
      </p:sp>
      <p:sp>
        <p:nvSpPr>
          <p:cNvPr id="4" name="Text Placeholder 3"/>
          <p:cNvSpPr>
            <a:spLocks noGrp="1"/>
          </p:cNvSpPr>
          <p:nvPr>
            <p:ph type="body" sz="quarter" idx="10"/>
          </p:nvPr>
        </p:nvSpPr>
        <p:spPr>
          <a:xfrm>
            <a:off x="1523998" y="4611626"/>
            <a:ext cx="4271494" cy="310243"/>
          </a:xfrm>
        </p:spPr>
        <p:txBody>
          <a:bodyPr/>
          <a:lstStyle/>
          <a:p>
            <a:r>
              <a:rPr lang="en-US" dirty="0" smtClean="0"/>
              <a:t>Ashley Wendt</a:t>
            </a:r>
            <a:endParaRPr lang="en-US" dirty="0"/>
          </a:p>
        </p:txBody>
      </p:sp>
      <p:sp>
        <p:nvSpPr>
          <p:cNvPr id="5" name="Text Placeholder 4"/>
          <p:cNvSpPr>
            <a:spLocks noGrp="1"/>
          </p:cNvSpPr>
          <p:nvPr>
            <p:ph type="body" sz="quarter" idx="11"/>
          </p:nvPr>
        </p:nvSpPr>
        <p:spPr>
          <a:xfrm>
            <a:off x="1523998" y="4951646"/>
            <a:ext cx="4271494" cy="310243"/>
          </a:xfrm>
        </p:spPr>
        <p:txBody>
          <a:bodyPr/>
          <a:lstStyle/>
          <a:p>
            <a:r>
              <a:rPr lang="en-US" dirty="0" smtClean="0"/>
              <a:t>Technical Reviewer</a:t>
            </a:r>
            <a:endParaRPr lang="en-US" dirty="0"/>
          </a:p>
        </p:txBody>
      </p:sp>
      <p:sp>
        <p:nvSpPr>
          <p:cNvPr id="6" name="Text Placeholder 5"/>
          <p:cNvSpPr>
            <a:spLocks noGrp="1"/>
          </p:cNvSpPr>
          <p:nvPr>
            <p:ph type="body" sz="quarter" idx="12"/>
          </p:nvPr>
        </p:nvSpPr>
        <p:spPr>
          <a:xfrm>
            <a:off x="1523998" y="3935339"/>
            <a:ext cx="4271494" cy="310243"/>
          </a:xfrm>
        </p:spPr>
        <p:txBody>
          <a:bodyPr/>
          <a:lstStyle/>
          <a:p>
            <a:r>
              <a:rPr lang="en-US" dirty="0" smtClean="0"/>
              <a:t>August 30</a:t>
            </a:r>
            <a:r>
              <a:rPr lang="en-US" baseline="30000" dirty="0" smtClean="0"/>
              <a:t>th</a:t>
            </a:r>
            <a:r>
              <a:rPr lang="en-US" dirty="0" smtClean="0"/>
              <a:t>, 2022</a:t>
            </a:r>
            <a:endParaRPr lang="en-US" dirty="0"/>
          </a:p>
        </p:txBody>
      </p:sp>
      <p:sp>
        <p:nvSpPr>
          <p:cNvPr id="7" name="Footer Placeholder 6"/>
          <p:cNvSpPr>
            <a:spLocks noGrp="1"/>
          </p:cNvSpPr>
          <p:nvPr>
            <p:ph type="ftr" sz="quarter" idx="13"/>
          </p:nvPr>
        </p:nvSpPr>
        <p:spPr>
          <a:xfrm>
            <a:off x="1523997" y="5291666"/>
            <a:ext cx="4992711" cy="266548"/>
          </a:xfrm>
        </p:spPr>
        <p:txBody>
          <a:bodyPr/>
          <a:lstStyle/>
          <a:p>
            <a:pPr algn="l"/>
            <a:r>
              <a:rPr lang="en-US" dirty="0"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
        <p:nvSpPr>
          <p:cNvPr id="10" name="Text Placeholder 3"/>
          <p:cNvSpPr txBox="1">
            <a:spLocks/>
          </p:cNvSpPr>
          <p:nvPr/>
        </p:nvSpPr>
        <p:spPr>
          <a:xfrm>
            <a:off x="1523997" y="5763081"/>
            <a:ext cx="4271494" cy="3102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Madison Whitehurst</a:t>
            </a:r>
            <a:endParaRPr lang="en-US" dirty="0"/>
          </a:p>
        </p:txBody>
      </p:sp>
      <p:sp>
        <p:nvSpPr>
          <p:cNvPr id="11" name="Text Placeholder 4"/>
          <p:cNvSpPr txBox="1">
            <a:spLocks/>
          </p:cNvSpPr>
          <p:nvPr/>
        </p:nvSpPr>
        <p:spPr>
          <a:xfrm>
            <a:off x="1523997" y="6103101"/>
            <a:ext cx="4271494" cy="3102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Nonpoint Source and Data Coordinator</a:t>
            </a:r>
            <a:endParaRPr lang="en-US" dirty="0"/>
          </a:p>
        </p:txBody>
      </p:sp>
      <p:sp>
        <p:nvSpPr>
          <p:cNvPr id="12" name="Footer Placeholder 6"/>
          <p:cNvSpPr txBox="1">
            <a:spLocks/>
          </p:cNvSpPr>
          <p:nvPr/>
        </p:nvSpPr>
        <p:spPr>
          <a:xfrm>
            <a:off x="1523996" y="6443121"/>
            <a:ext cx="4992711" cy="266548"/>
          </a:xfrm>
          <a:prstGeom prst="rect">
            <a:avLst/>
          </a:prstGeom>
        </p:spPr>
        <p:txBody>
          <a:bodyPr vert="horz" lIns="91440" tIns="45720" rIns="91440" bIns="45720" rtlCol="0" anchor="ctr"/>
          <a:lstStyle>
            <a:defPPr>
              <a:defRPr lang="en-US"/>
            </a:defPPr>
            <a:lvl1pPr marL="0" algn="ct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219789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20</a:t>
            </a:fld>
            <a:r>
              <a:rPr lang="en-US" smtClean="0"/>
              <a:t>					</a:t>
            </a:r>
            <a:endParaRPr lang="en-US" dirty="0">
              <a:solidFill>
                <a:srgbClr val="256EAB"/>
              </a:solidFill>
            </a:endParaRPr>
          </a:p>
        </p:txBody>
      </p:sp>
      <p:sp>
        <p:nvSpPr>
          <p:cNvPr id="6" name="Title 1"/>
          <p:cNvSpPr txBox="1">
            <a:spLocks/>
          </p:cNvSpPr>
          <p:nvPr/>
        </p:nvSpPr>
        <p:spPr>
          <a:xfrm>
            <a:off x="3159765" y="433886"/>
            <a:ext cx="883919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8569"/>
                </a:solidFill>
                <a:latin typeface="Arial" panose="020B0604020202020204" pitchFamily="34" charset="0"/>
              </a:rPr>
              <a:t>Why should you participate?</a:t>
            </a:r>
          </a:p>
        </p:txBody>
      </p:sp>
      <p:sp>
        <p:nvSpPr>
          <p:cNvPr id="7" name="Rectangle 6"/>
          <p:cNvSpPr/>
          <p:nvPr/>
        </p:nvSpPr>
        <p:spPr>
          <a:xfrm>
            <a:off x="2857500" y="1524001"/>
            <a:ext cx="5191125" cy="4154984"/>
          </a:xfrm>
          <a:prstGeom prst="rect">
            <a:avLst/>
          </a:prstGeom>
        </p:spPr>
        <p:txBody>
          <a:bodyPr wrap="square">
            <a:spAutoFit/>
          </a:bodyPr>
          <a:lstStyle/>
          <a:p>
            <a:pPr marL="457189" indent="-274313">
              <a:spcAft>
                <a:spcPts val="6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Economic benefits</a:t>
            </a:r>
          </a:p>
          <a:p>
            <a:pPr marL="1097264" lvl="1" indent="-457200">
              <a:spcAft>
                <a:spcPts val="600"/>
              </a:spcAft>
              <a:buSzPct val="75000"/>
              <a:buFont typeface="Wingdings" panose="05000000000000000000" pitchFamily="2" charset="2"/>
              <a:buChar char="§"/>
            </a:pPr>
            <a:r>
              <a:rPr lang="en-US" sz="2800" dirty="0">
                <a:solidFill>
                  <a:srgbClr val="256EAB"/>
                </a:solidFill>
                <a:latin typeface="Arial" panose="020B0604020202020204" pitchFamily="34" charset="0"/>
                <a:cs typeface="Arial" panose="020B0604020202020204" pitchFamily="34" charset="0"/>
              </a:rPr>
              <a:t>Agricultural producers</a:t>
            </a:r>
          </a:p>
          <a:p>
            <a:pPr marL="1097264" lvl="1" indent="-457200">
              <a:spcAft>
                <a:spcPts val="600"/>
              </a:spcAft>
              <a:buSzPct val="75000"/>
              <a:buFont typeface="Wingdings" panose="05000000000000000000" pitchFamily="2" charset="2"/>
              <a:buChar char="§"/>
            </a:pPr>
            <a:r>
              <a:rPr lang="en-US" sz="2800" dirty="0">
                <a:solidFill>
                  <a:srgbClr val="256EAB"/>
                </a:solidFill>
                <a:latin typeface="Arial" panose="020B0604020202020204" pitchFamily="34" charset="0"/>
                <a:cs typeface="Arial" panose="020B0604020202020204" pitchFamily="34" charset="0"/>
              </a:rPr>
              <a:t>Homeowners</a:t>
            </a:r>
          </a:p>
          <a:p>
            <a:pPr marL="1097264" lvl="1" indent="-457200">
              <a:spcAft>
                <a:spcPts val="600"/>
              </a:spcAft>
              <a:buSzPct val="75000"/>
              <a:buFont typeface="Wingdings" panose="05000000000000000000" pitchFamily="2" charset="2"/>
              <a:buChar char="§"/>
            </a:pPr>
            <a:r>
              <a:rPr lang="en-US" sz="2800" dirty="0">
                <a:solidFill>
                  <a:srgbClr val="256EAB"/>
                </a:solidFill>
                <a:latin typeface="Arial" panose="020B0604020202020204" pitchFamily="34" charset="0"/>
                <a:cs typeface="Arial" panose="020B0604020202020204" pitchFamily="34" charset="0"/>
              </a:rPr>
              <a:t>Local economy</a:t>
            </a:r>
          </a:p>
          <a:p>
            <a:pPr marL="457189" indent="-274313">
              <a:spcAft>
                <a:spcPts val="600"/>
              </a:spcAft>
              <a:buSzPct val="100000"/>
              <a:buFont typeface="Arial" panose="020B0604020202020204" pitchFamily="34" charset="0"/>
              <a:buChar char="•"/>
            </a:pPr>
            <a:r>
              <a:rPr lang="en-US" sz="2800" dirty="0">
                <a:solidFill>
                  <a:srgbClr val="256EAB"/>
                </a:solidFill>
                <a:latin typeface="Arial" panose="020B0604020202020204" pitchFamily="34" charset="0"/>
                <a:cs typeface="Arial" panose="020B0604020202020204" pitchFamily="34" charset="0"/>
              </a:rPr>
              <a:t>Water quality benefits</a:t>
            </a:r>
          </a:p>
          <a:p>
            <a:pPr marL="1097264" lvl="1" indent="-457200">
              <a:spcAft>
                <a:spcPts val="600"/>
              </a:spcAft>
              <a:buSzPct val="75000"/>
              <a:buFont typeface="Wingdings" panose="05000000000000000000" pitchFamily="2" charset="2"/>
              <a:buChar char="§"/>
            </a:pPr>
            <a:r>
              <a:rPr lang="en-US" sz="2800" dirty="0">
                <a:solidFill>
                  <a:srgbClr val="256EAB"/>
                </a:solidFill>
                <a:latin typeface="Arial" panose="020B0604020202020204" pitchFamily="34" charset="0"/>
                <a:cs typeface="Arial" panose="020B0604020202020204" pitchFamily="34" charset="0"/>
              </a:rPr>
              <a:t>Environmental</a:t>
            </a:r>
          </a:p>
          <a:p>
            <a:pPr marL="1097264" lvl="1" indent="-457200">
              <a:spcAft>
                <a:spcPts val="600"/>
              </a:spcAft>
              <a:buSzPct val="75000"/>
              <a:buFont typeface="Wingdings" panose="05000000000000000000" pitchFamily="2" charset="2"/>
              <a:buChar char="§"/>
            </a:pPr>
            <a:r>
              <a:rPr lang="en-US" sz="2800" dirty="0">
                <a:solidFill>
                  <a:srgbClr val="256EAB"/>
                </a:solidFill>
                <a:latin typeface="Arial" panose="020B0604020202020204" pitchFamily="34" charset="0"/>
                <a:cs typeface="Arial" panose="020B0604020202020204" pitchFamily="34" charset="0"/>
              </a:rPr>
              <a:t>Human health</a:t>
            </a:r>
          </a:p>
          <a:p>
            <a:pPr marL="914377" lvl="1" indent="-274313">
              <a:spcAft>
                <a:spcPts val="1200"/>
              </a:spcAft>
              <a:buClr>
                <a:srgbClr val="00B050"/>
              </a:buClr>
              <a:buSzPct val="150000"/>
              <a:buFont typeface="Arial" panose="020B0604020202020204" pitchFamily="34" charset="0"/>
              <a:buChar char="•"/>
            </a:pPr>
            <a:endParaRPr lang="en-US" sz="2800" dirty="0"/>
          </a:p>
        </p:txBody>
      </p:sp>
      <p:pic>
        <p:nvPicPr>
          <p:cNvPr id="2050" name="Picture 2" descr="aquaculture - growing oysters in floats, Taskinas Creek (Chesapeake Bay Virginia National Estuarine Research Rese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4305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ddling and Sightseeing Down the Northern Neck &amp; Potomac River - Virginia  Water Tr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596" y="2777530"/>
            <a:ext cx="4935364" cy="290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94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21</a:t>
            </a:fld>
            <a:r>
              <a:rPr lang="en-US" smtClean="0"/>
              <a:t>					</a:t>
            </a:r>
            <a:endParaRPr lang="en-US" dirty="0">
              <a:solidFill>
                <a:srgbClr val="256EAB"/>
              </a:solidFill>
            </a:endParaRPr>
          </a:p>
        </p:txBody>
      </p:sp>
      <p:sp>
        <p:nvSpPr>
          <p:cNvPr id="5" name="Title 1"/>
          <p:cNvSpPr txBox="1">
            <a:spLocks/>
          </p:cNvSpPr>
          <p:nvPr/>
        </p:nvSpPr>
        <p:spPr>
          <a:xfrm>
            <a:off x="1229360" y="228600"/>
            <a:ext cx="8229600" cy="917972"/>
          </a:xfrm>
          <a:prstGeom prst="rect">
            <a:avLst/>
          </a:prstGeom>
        </p:spPr>
        <p:txBody>
          <a:bodyPr>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defTabSz="914400"/>
            <a:r>
              <a:rPr lang="en-US" sz="3600" b="1" dirty="0">
                <a:solidFill>
                  <a:srgbClr val="198569"/>
                </a:solidFill>
                <a:latin typeface="Arial" panose="020B0604020202020204" pitchFamily="34" charset="0"/>
              </a:rPr>
              <a:t>Next Steps</a:t>
            </a:r>
          </a:p>
        </p:txBody>
      </p:sp>
      <p:sp>
        <p:nvSpPr>
          <p:cNvPr id="6" name="TextBox 5"/>
          <p:cNvSpPr txBox="1"/>
          <p:nvPr/>
        </p:nvSpPr>
        <p:spPr>
          <a:xfrm>
            <a:off x="1229360" y="914401"/>
            <a:ext cx="9286240" cy="5909310"/>
          </a:xfrm>
          <a:prstGeom prst="rect">
            <a:avLst/>
          </a:prstGeom>
          <a:noFill/>
        </p:spPr>
        <p:txBody>
          <a:bodyPr wrap="square" rtlCol="0">
            <a:spAutoFit/>
          </a:bodyPr>
          <a:lstStyle/>
          <a:p>
            <a:pPr marL="457200" indent="-457200">
              <a:buFont typeface="+mj-lt"/>
              <a:buAutoNum type="arabicPeriod"/>
            </a:pPr>
            <a:r>
              <a:rPr lang="en-US" sz="2000" b="1" dirty="0">
                <a:latin typeface="Arial" pitchFamily="34" charset="0"/>
                <a:cs typeface="Arial" pitchFamily="34" charset="0"/>
              </a:rPr>
              <a:t>Public Comment Period for Draft </a:t>
            </a:r>
            <a:r>
              <a:rPr lang="en-US" sz="2000" b="1" dirty="0" smtClean="0">
                <a:latin typeface="Arial" pitchFamily="34" charset="0"/>
                <a:cs typeface="Arial" pitchFamily="34" charset="0"/>
              </a:rPr>
              <a:t>IP: </a:t>
            </a:r>
            <a:r>
              <a:rPr lang="en-US" sz="2000" b="1" dirty="0" smtClean="0">
                <a:solidFill>
                  <a:srgbClr val="198569"/>
                </a:solidFill>
                <a:latin typeface="Arial" panose="020B0604020202020204" pitchFamily="34" charset="0"/>
                <a:ea typeface="+mj-ea"/>
                <a:cs typeface="Arial" panose="020B0604020202020204" pitchFamily="34" charset="0"/>
              </a:rPr>
              <a:t>August 31, 2022 to October 1, 2022</a:t>
            </a:r>
            <a:endParaRPr lang="en-US" sz="2000" b="1" dirty="0">
              <a:solidFill>
                <a:srgbClr val="198569"/>
              </a:solidFill>
              <a:latin typeface="Arial" panose="020B0604020202020204" pitchFamily="34" charset="0"/>
              <a:ea typeface="+mj-ea"/>
              <a:cs typeface="Arial" panose="020B0604020202020204" pitchFamily="34" charset="0"/>
            </a:endParaRPr>
          </a:p>
          <a:p>
            <a:pPr marL="742950" lvl="1" indent="-285750">
              <a:buFont typeface="Arial" panose="020B0604020202020204" pitchFamily="34" charset="0"/>
              <a:buChar char="•"/>
            </a:pPr>
            <a:r>
              <a:rPr lang="en-US" sz="2000" dirty="0"/>
              <a:t>Submit written comments via traditional mail or e-mail by 11:59 PM on </a:t>
            </a:r>
            <a:r>
              <a:rPr lang="en-US" sz="2000" dirty="0" smtClean="0"/>
              <a:t>October 1, 2022</a:t>
            </a:r>
            <a:endParaRPr lang="en-US" sz="2000" dirty="0"/>
          </a:p>
          <a:p>
            <a:pPr marL="742950" lvl="1" indent="-285750">
              <a:buFont typeface="Arial" panose="020B0604020202020204" pitchFamily="34" charset="0"/>
              <a:buChar char="•"/>
            </a:pPr>
            <a:r>
              <a:rPr lang="en-US" sz="2000" dirty="0"/>
              <a:t>Include name, address, and telephone number of the person submitting the comments</a:t>
            </a:r>
          </a:p>
          <a:p>
            <a:pPr marL="742950" lvl="1" indent="-285750">
              <a:buFont typeface="Arial" panose="020B0604020202020204" pitchFamily="34" charset="0"/>
              <a:buChar char="•"/>
            </a:pPr>
            <a:r>
              <a:rPr lang="en-US" sz="2000" dirty="0"/>
              <a:t>Submit to:  </a:t>
            </a:r>
            <a:r>
              <a:rPr lang="en-US" sz="2000" dirty="0" smtClean="0"/>
              <a:t>Ashley Wendt, DEQ – Central Office, 1111 E Main St. Suite 1400, Richmond VA 23219; </a:t>
            </a:r>
            <a:r>
              <a:rPr lang="en-US" sz="2000" dirty="0" smtClean="0">
                <a:hlinkClick r:id="rId2"/>
              </a:rPr>
              <a:t>ashley.wendt@deq.virginia.gov</a:t>
            </a:r>
            <a:endParaRPr lang="en-US" sz="2000" dirty="0" smtClean="0"/>
          </a:p>
          <a:p>
            <a:pPr lvl="1"/>
            <a:endParaRPr lang="en-US" sz="2000" dirty="0"/>
          </a:p>
          <a:p>
            <a:pPr marL="457200" indent="-457200">
              <a:buFont typeface="+mj-lt"/>
              <a:buAutoNum type="arabicPeriod" startAt="2"/>
            </a:pPr>
            <a:r>
              <a:rPr lang="en-US" sz="2000" b="1" dirty="0">
                <a:latin typeface="Arial" pitchFamily="34" charset="0"/>
                <a:cs typeface="Arial" pitchFamily="34" charset="0"/>
              </a:rPr>
              <a:t>Revisions based on public </a:t>
            </a:r>
            <a:r>
              <a:rPr lang="en-US" sz="2000" b="1" dirty="0" smtClean="0">
                <a:latin typeface="Arial" pitchFamily="34" charset="0"/>
                <a:cs typeface="Arial" pitchFamily="34" charset="0"/>
              </a:rPr>
              <a:t>comment, DEQ will submit to EPA for their review/approval</a:t>
            </a:r>
          </a:p>
          <a:p>
            <a:pPr marL="457200" indent="-457200">
              <a:buFont typeface="+mj-lt"/>
              <a:buAutoNum type="arabicPeriod" startAt="2"/>
            </a:pPr>
            <a:endParaRPr lang="en-US" sz="2000" b="1" dirty="0" smtClean="0">
              <a:latin typeface="Arial" pitchFamily="34" charset="0"/>
              <a:cs typeface="Arial" pitchFamily="34" charset="0"/>
            </a:endParaRPr>
          </a:p>
          <a:p>
            <a:pPr marL="457200" indent="-457200">
              <a:buFont typeface="+mj-lt"/>
              <a:buAutoNum type="arabicPeriod" startAt="2"/>
            </a:pPr>
            <a:r>
              <a:rPr lang="en-US" sz="2000" b="1" dirty="0" smtClean="0">
                <a:latin typeface="Arial" pitchFamily="34" charset="0"/>
                <a:cs typeface="Arial" pitchFamily="34" charset="0"/>
              </a:rPr>
              <a:t>EPA </a:t>
            </a:r>
            <a:r>
              <a:rPr lang="en-US" sz="2000" b="1" dirty="0">
                <a:latin typeface="Arial" pitchFamily="34" charset="0"/>
                <a:cs typeface="Arial" pitchFamily="34" charset="0"/>
              </a:rPr>
              <a:t>Approval of </a:t>
            </a:r>
            <a:r>
              <a:rPr lang="en-US" sz="2000" b="1" dirty="0" smtClean="0">
                <a:latin typeface="Arial" pitchFamily="34" charset="0"/>
                <a:cs typeface="Arial" pitchFamily="34" charset="0"/>
              </a:rPr>
              <a:t>IP</a:t>
            </a:r>
          </a:p>
          <a:p>
            <a:pPr marL="800100" lvl="1" indent="-342900">
              <a:buFont typeface="Arial" panose="020B0604020202020204" pitchFamily="34" charset="0"/>
              <a:buChar char="•"/>
            </a:pPr>
            <a:r>
              <a:rPr lang="en-US" sz="2000" b="1" dirty="0" smtClean="0">
                <a:solidFill>
                  <a:srgbClr val="198569"/>
                </a:solidFill>
                <a:latin typeface="Arial" panose="020B0604020202020204" pitchFamily="34" charset="0"/>
                <a:cs typeface="Arial" panose="020B0604020202020204" pitchFamily="34" charset="0"/>
              </a:rPr>
              <a:t>Once EPA approves, the IP watershed area will be eligible for Section 319 grants</a:t>
            </a:r>
            <a:endParaRPr lang="en-US" sz="2000" b="1" dirty="0">
              <a:solidFill>
                <a:srgbClr val="198569"/>
              </a:solidFill>
              <a:latin typeface="Arial" panose="020B0604020202020204" pitchFamily="34" charset="0"/>
              <a:cs typeface="Arial" panose="020B0604020202020204" pitchFamily="34" charset="0"/>
            </a:endParaRPr>
          </a:p>
          <a:p>
            <a:pPr marL="457200" indent="-457200">
              <a:buFont typeface="+mj-lt"/>
              <a:buAutoNum type="arabicPeriod" startAt="2"/>
            </a:pPr>
            <a:endParaRPr lang="en-US" sz="2000" b="1" dirty="0">
              <a:solidFill>
                <a:srgbClr val="198569"/>
              </a:solidFill>
              <a:latin typeface="Arial" panose="020B0604020202020204" pitchFamily="34" charset="0"/>
              <a:cs typeface="Arial" panose="020B0604020202020204" pitchFamily="34" charset="0"/>
            </a:endParaRPr>
          </a:p>
          <a:p>
            <a:pPr marL="457200" indent="-457200">
              <a:buFont typeface="+mj-lt"/>
              <a:buAutoNum type="arabicPeriod" startAt="2"/>
            </a:pPr>
            <a:r>
              <a:rPr lang="en-US" sz="2000" b="1" dirty="0">
                <a:latin typeface="Arial" pitchFamily="34" charset="0"/>
                <a:cs typeface="Arial" pitchFamily="34" charset="0"/>
              </a:rPr>
              <a:t>Eligible to apply for DEQ 319 Funding</a:t>
            </a:r>
            <a:r>
              <a:rPr lang="en-US" sz="2000" b="1" dirty="0" smtClean="0">
                <a:latin typeface="Arial" pitchFamily="34" charset="0"/>
                <a:cs typeface="Arial" pitchFamily="34" charset="0"/>
              </a:rPr>
              <a:t>: </a:t>
            </a:r>
          </a:p>
          <a:p>
            <a:pPr marL="914400" lvl="1" indent="-457200">
              <a:buFont typeface="Arial" panose="020B0604020202020204" pitchFamily="34" charset="0"/>
              <a:buChar char="•"/>
            </a:pPr>
            <a:r>
              <a:rPr lang="en-US" sz="2000" b="1" dirty="0" smtClean="0">
                <a:solidFill>
                  <a:srgbClr val="198569"/>
                </a:solidFill>
                <a:latin typeface="Arial" panose="020B0604020202020204" pitchFamily="34" charset="0"/>
                <a:cs typeface="Arial" panose="020B0604020202020204" pitchFamily="34" charset="0"/>
              </a:rPr>
              <a:t>2024 Request for Applications will be open July-Aug 2023</a:t>
            </a:r>
          </a:p>
          <a:p>
            <a:pPr marL="914400" lvl="1" indent="-457200">
              <a:buFont typeface="Arial" panose="020B0604020202020204" pitchFamily="34" charset="0"/>
              <a:buChar char="•"/>
            </a:pPr>
            <a:r>
              <a:rPr lang="en-US" sz="2000" b="1" dirty="0" smtClean="0">
                <a:solidFill>
                  <a:srgbClr val="198569"/>
                </a:solidFill>
                <a:latin typeface="Arial" panose="020B0604020202020204" pitchFamily="34" charset="0"/>
                <a:cs typeface="Arial" panose="020B0604020202020204" pitchFamily="34" charset="0"/>
              </a:rPr>
              <a:t>New Grant awards could start in Fall of 2024</a:t>
            </a:r>
          </a:p>
          <a:p>
            <a:endParaRPr lang="en-US" dirty="0"/>
          </a:p>
        </p:txBody>
      </p:sp>
    </p:spTree>
    <p:extLst>
      <p:ext uri="{BB962C8B-B14F-4D97-AF65-F5344CB8AC3E}">
        <p14:creationId xmlns:p14="http://schemas.microsoft.com/office/powerpoint/2010/main" val="10738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22</a:t>
            </a:fld>
            <a:r>
              <a:rPr lang="en-US" smtClean="0"/>
              <a:t>					</a:t>
            </a:r>
            <a:endParaRPr lang="en-US" dirty="0">
              <a:solidFill>
                <a:srgbClr val="256EAB"/>
              </a:solidFill>
            </a:endParaRPr>
          </a:p>
        </p:txBody>
      </p:sp>
      <p:sp>
        <p:nvSpPr>
          <p:cNvPr id="5" name="Title 1">
            <a:extLst>
              <a:ext uri="{FF2B5EF4-FFF2-40B4-BE49-F238E27FC236}">
                <a16:creationId xmlns:a16="http://schemas.microsoft.com/office/drawing/2014/main" id="{1815A11F-9CD1-4302-A3BB-1D546FA2020A}"/>
              </a:ext>
            </a:extLst>
          </p:cNvPr>
          <p:cNvSpPr txBox="1">
            <a:spLocks/>
          </p:cNvSpPr>
          <p:nvPr/>
        </p:nvSpPr>
        <p:spPr>
          <a:xfrm>
            <a:off x="2152650" y="589280"/>
            <a:ext cx="7886700" cy="762000"/>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000" b="1" kern="1200">
                <a:ln>
                  <a:noFill/>
                </a:ln>
                <a:solidFill>
                  <a:srgbClr val="198569"/>
                </a:solidFill>
                <a:latin typeface="Arial" panose="020B0604020202020204" pitchFamily="34" charset="0"/>
                <a:ea typeface="+mj-ea"/>
                <a:cs typeface="Arial" panose="020B0604020202020204" pitchFamily="34" charset="0"/>
              </a:defRPr>
            </a:lvl1pPr>
          </a:lstStyle>
          <a:p>
            <a:r>
              <a:rPr lang="en-US" sz="3600" dirty="0"/>
              <a:t>Questions and open discussion</a:t>
            </a:r>
          </a:p>
        </p:txBody>
      </p:sp>
      <p:cxnSp>
        <p:nvCxnSpPr>
          <p:cNvPr id="6" name="Straight Connector 5"/>
          <p:cNvCxnSpPr/>
          <p:nvPr/>
        </p:nvCxnSpPr>
        <p:spPr>
          <a:xfrm>
            <a:off x="1635760" y="157988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06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3</a:t>
            </a:fld>
            <a:r>
              <a:rPr lang="en-US" smtClean="0"/>
              <a:t>					</a:t>
            </a:r>
            <a:endParaRPr lang="en-US" dirty="0">
              <a:solidFill>
                <a:srgbClr val="256EAB"/>
              </a:solidFill>
            </a:endParaRPr>
          </a:p>
        </p:txBody>
      </p:sp>
      <p:sp>
        <p:nvSpPr>
          <p:cNvPr id="5" name="Content Placeholder 2"/>
          <p:cNvSpPr>
            <a:spLocks noGrp="1"/>
          </p:cNvSpPr>
          <p:nvPr>
            <p:ph idx="1"/>
          </p:nvPr>
        </p:nvSpPr>
        <p:spPr/>
        <p:txBody>
          <a:bodyPr>
            <a:normAutofit fontScale="92500" lnSpcReduction="20000"/>
          </a:bodyPr>
          <a:lstStyle/>
          <a:p>
            <a:pPr marL="342900" indent="-342900"/>
            <a:r>
              <a:rPr lang="en-US" dirty="0">
                <a:solidFill>
                  <a:srgbClr val="277EA9"/>
                </a:solidFill>
              </a:rPr>
              <a:t>Introductions</a:t>
            </a:r>
          </a:p>
          <a:p>
            <a:endParaRPr lang="en-US" dirty="0">
              <a:solidFill>
                <a:srgbClr val="277EA9"/>
              </a:solidFill>
            </a:endParaRPr>
          </a:p>
          <a:p>
            <a:pPr marL="342900" indent="-342900"/>
            <a:r>
              <a:rPr lang="en-US" dirty="0" smtClean="0">
                <a:solidFill>
                  <a:srgbClr val="277EA9"/>
                </a:solidFill>
              </a:rPr>
              <a:t>Watershed refresher</a:t>
            </a:r>
          </a:p>
          <a:p>
            <a:pPr marL="800100" lvl="1" indent="-342900"/>
            <a:r>
              <a:rPr lang="en-US" dirty="0" smtClean="0">
                <a:solidFill>
                  <a:srgbClr val="277EA9"/>
                </a:solidFill>
              </a:rPr>
              <a:t>what’s </a:t>
            </a:r>
            <a:r>
              <a:rPr lang="en-US" dirty="0">
                <a:solidFill>
                  <a:srgbClr val="277EA9"/>
                </a:solidFill>
              </a:rPr>
              <a:t>the issue and why do we need a water quality improvement plan?</a:t>
            </a:r>
          </a:p>
          <a:p>
            <a:endParaRPr lang="en-US" dirty="0">
              <a:solidFill>
                <a:srgbClr val="277EA9"/>
              </a:solidFill>
            </a:endParaRPr>
          </a:p>
          <a:p>
            <a:pPr marL="342900" indent="-342900"/>
            <a:r>
              <a:rPr lang="en-US" dirty="0">
                <a:solidFill>
                  <a:srgbClr val="277EA9"/>
                </a:solidFill>
              </a:rPr>
              <a:t>Draft Plan- what’s in the plan? </a:t>
            </a:r>
          </a:p>
          <a:p>
            <a:endParaRPr lang="en-US" dirty="0">
              <a:solidFill>
                <a:srgbClr val="277EA9"/>
              </a:solidFill>
            </a:endParaRPr>
          </a:p>
          <a:p>
            <a:pPr marL="342900" indent="-342900"/>
            <a:r>
              <a:rPr lang="en-US" dirty="0">
                <a:solidFill>
                  <a:srgbClr val="277EA9"/>
                </a:solidFill>
              </a:rPr>
              <a:t>Next steps</a:t>
            </a:r>
          </a:p>
          <a:p>
            <a:endParaRPr lang="en-US" dirty="0">
              <a:solidFill>
                <a:srgbClr val="277EA9"/>
              </a:solidFill>
            </a:endParaRPr>
          </a:p>
          <a:p>
            <a:pPr marL="342900" indent="-342900"/>
            <a:r>
              <a:rPr lang="en-US" dirty="0">
                <a:solidFill>
                  <a:srgbClr val="277EA9"/>
                </a:solidFill>
              </a:rPr>
              <a:t>Questions and open discussion</a:t>
            </a:r>
          </a:p>
        </p:txBody>
      </p:sp>
    </p:spTree>
    <p:extLst>
      <p:ext uri="{BB962C8B-B14F-4D97-AF65-F5344CB8AC3E}">
        <p14:creationId xmlns:p14="http://schemas.microsoft.com/office/powerpoint/2010/main" val="256837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DEQ staff</a:t>
            </a:r>
            <a:endParaRPr lang="en-US" dirty="0" smtClean="0"/>
          </a:p>
          <a:p>
            <a:endParaRPr lang="en-US" dirty="0"/>
          </a:p>
          <a:p>
            <a:endParaRPr lang="en-US" dirty="0" smtClean="0"/>
          </a:p>
          <a:p>
            <a:r>
              <a:rPr lang="en-US" dirty="0" smtClean="0"/>
              <a:t>Attendees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4</a:t>
            </a:fld>
            <a:r>
              <a:rPr lang="en-US" smtClean="0"/>
              <a:t>					</a:t>
            </a:r>
            <a:endParaRPr lang="en-US" dirty="0">
              <a:solidFill>
                <a:srgbClr val="256EAB"/>
              </a:solidFill>
            </a:endParaRPr>
          </a:p>
        </p:txBody>
      </p:sp>
    </p:spTree>
    <p:extLst>
      <p:ext uri="{BB962C8B-B14F-4D97-AF65-F5344CB8AC3E}">
        <p14:creationId xmlns:p14="http://schemas.microsoft.com/office/powerpoint/2010/main" val="788229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5</a:t>
            </a:fld>
            <a:r>
              <a:rPr lang="en-US" dirty="0" smtClean="0"/>
              <a:t>					</a:t>
            </a:r>
            <a:endParaRPr lang="en-US" dirty="0">
              <a:solidFill>
                <a:srgbClr val="256EAB"/>
              </a:solidFill>
            </a:endParaRPr>
          </a:p>
        </p:txBody>
      </p:sp>
      <p:sp>
        <p:nvSpPr>
          <p:cNvPr id="5" name="Title 1"/>
          <p:cNvSpPr>
            <a:spLocks noGrp="1"/>
          </p:cNvSpPr>
          <p:nvPr>
            <p:ph type="title"/>
          </p:nvPr>
        </p:nvSpPr>
        <p:spPr/>
        <p:txBody>
          <a:bodyPr>
            <a:noAutofit/>
          </a:bodyPr>
          <a:lstStyle/>
          <a:p>
            <a:pPr algn="l"/>
            <a:r>
              <a:rPr lang="en-US" sz="3600" b="1" dirty="0" smtClean="0">
                <a:solidFill>
                  <a:srgbClr val="198569"/>
                </a:solidFill>
                <a:latin typeface="Arial" panose="020B0604020202020204" pitchFamily="34" charset="0"/>
              </a:rPr>
              <a:t>Why do we need a plan for clean water? </a:t>
            </a:r>
            <a:endParaRPr lang="en-US" sz="3600" dirty="0">
              <a:latin typeface="Gill Sans MT" panose="020B0502020104020203"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2027251831"/>
              </p:ext>
            </p:extLst>
          </p:nvPr>
        </p:nvGraphicFramePr>
        <p:xfrm>
          <a:off x="0" y="1997763"/>
          <a:ext cx="7658102" cy="384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38199" y="1455073"/>
            <a:ext cx="6677026" cy="400110"/>
          </a:xfrm>
          <a:prstGeom prst="rect">
            <a:avLst/>
          </a:prstGeom>
        </p:spPr>
        <p:txBody>
          <a:bodyPr wrap="square">
            <a:spAutoFit/>
          </a:bodyPr>
          <a:lstStyle/>
          <a:p>
            <a:r>
              <a:rPr lang="en-US" sz="2000" b="1" dirty="0">
                <a:solidFill>
                  <a:srgbClr val="256EAB"/>
                </a:solidFill>
                <a:latin typeface="Arial" pitchFamily="34" charset="0"/>
                <a:cs typeface="Arial" pitchFamily="34" charset="0"/>
              </a:rPr>
              <a:t>Virginia’s </a:t>
            </a:r>
            <a:r>
              <a:rPr lang="en-US" sz="2000" b="1" dirty="0" smtClean="0">
                <a:solidFill>
                  <a:srgbClr val="256EAB"/>
                </a:solidFill>
                <a:latin typeface="Arial" pitchFamily="34" charset="0"/>
                <a:cs typeface="Arial" pitchFamily="34" charset="0"/>
              </a:rPr>
              <a:t>Continuous Planning Process:</a:t>
            </a:r>
            <a:endParaRPr lang="en-US" sz="2000" b="1" dirty="0">
              <a:solidFill>
                <a:srgbClr val="256EAB"/>
              </a:solidFill>
            </a:endParaRPr>
          </a:p>
        </p:txBody>
      </p:sp>
      <p:sp>
        <p:nvSpPr>
          <p:cNvPr id="8" name="Rectangle 7"/>
          <p:cNvSpPr/>
          <p:nvPr/>
        </p:nvSpPr>
        <p:spPr>
          <a:xfrm>
            <a:off x="6326188" y="2216190"/>
            <a:ext cx="5472112" cy="3570208"/>
          </a:xfrm>
          <a:prstGeom prst="rect">
            <a:avLst/>
          </a:prstGeom>
        </p:spPr>
        <p:txBody>
          <a:bodyPr wrap="square">
            <a:spAutoFit/>
          </a:bodyPr>
          <a:lstStyle/>
          <a:p>
            <a:pPr>
              <a:spcAft>
                <a:spcPts val="600"/>
              </a:spcAft>
            </a:pPr>
            <a:r>
              <a:rPr lang="en-US" sz="2800" b="1" dirty="0" err="1" smtClean="0">
                <a:solidFill>
                  <a:srgbClr val="256EAB"/>
                </a:solidFill>
                <a:latin typeface="Arial" pitchFamily="34" charset="0"/>
                <a:cs typeface="Arial" pitchFamily="34" charset="0"/>
              </a:rPr>
              <a:t>Yeocomico</a:t>
            </a:r>
            <a:r>
              <a:rPr lang="en-US" sz="2800" b="1" dirty="0" smtClean="0">
                <a:solidFill>
                  <a:srgbClr val="256EAB"/>
                </a:solidFill>
                <a:latin typeface="Arial" pitchFamily="34" charset="0"/>
                <a:cs typeface="Arial" pitchFamily="34" charset="0"/>
              </a:rPr>
              <a:t> River Watershed:</a:t>
            </a:r>
          </a:p>
          <a:p>
            <a:pPr marL="342900" indent="-342900">
              <a:spcAft>
                <a:spcPts val="600"/>
              </a:spcAft>
              <a:buFont typeface="Arial" panose="020B0604020202020204" pitchFamily="34" charset="0"/>
              <a:buChar char="•"/>
            </a:pPr>
            <a:r>
              <a:rPr lang="en-US" sz="2400" b="1" dirty="0" smtClean="0">
                <a:solidFill>
                  <a:srgbClr val="256EAB"/>
                </a:solidFill>
                <a:latin typeface="Arial" pitchFamily="34" charset="0"/>
                <a:cs typeface="Arial" pitchFamily="34" charset="0"/>
              </a:rPr>
              <a:t>Why?</a:t>
            </a:r>
          </a:p>
          <a:p>
            <a:pPr marL="800100" lvl="1" indent="-342900">
              <a:spcAft>
                <a:spcPts val="600"/>
              </a:spcAft>
              <a:buFont typeface="Wingdings" panose="05000000000000000000" pitchFamily="2" charset="2"/>
              <a:buChar char="§"/>
            </a:pPr>
            <a:r>
              <a:rPr lang="en-US" sz="2400" dirty="0" smtClean="0">
                <a:solidFill>
                  <a:srgbClr val="256EAB"/>
                </a:solidFill>
                <a:latin typeface="Arial" pitchFamily="34" charset="0"/>
                <a:cs typeface="Arial" pitchFamily="34" charset="0"/>
              </a:rPr>
              <a:t>High levels of bacteria </a:t>
            </a:r>
            <a:r>
              <a:rPr lang="en-US" sz="2400" dirty="0">
                <a:solidFill>
                  <a:srgbClr val="256EAB"/>
                </a:solidFill>
                <a:latin typeface="Arial" pitchFamily="34" charset="0"/>
                <a:cs typeface="Arial" pitchFamily="34" charset="0"/>
              </a:rPr>
              <a:t>(</a:t>
            </a:r>
            <a:r>
              <a:rPr lang="en-US" sz="2400" i="1" dirty="0">
                <a:solidFill>
                  <a:srgbClr val="256EAB"/>
                </a:solidFill>
                <a:latin typeface="Arial" pitchFamily="34" charset="0"/>
                <a:cs typeface="Arial" pitchFamily="34" charset="0"/>
              </a:rPr>
              <a:t>E. coli</a:t>
            </a:r>
            <a:r>
              <a:rPr lang="en-US" sz="2400" dirty="0">
                <a:solidFill>
                  <a:srgbClr val="256EAB"/>
                </a:solidFill>
                <a:latin typeface="Arial" pitchFamily="34" charset="0"/>
                <a:cs typeface="Arial" pitchFamily="34" charset="0"/>
              </a:rPr>
              <a:t>)</a:t>
            </a:r>
            <a:r>
              <a:rPr lang="en-US" sz="2400" dirty="0" smtClean="0">
                <a:solidFill>
                  <a:srgbClr val="256EAB"/>
                </a:solidFill>
                <a:latin typeface="Arial" pitchFamily="34" charset="0"/>
                <a:cs typeface="Arial" pitchFamily="34" charset="0"/>
              </a:rPr>
              <a:t> in the watershed </a:t>
            </a:r>
          </a:p>
          <a:p>
            <a:pPr marL="342900" indent="-342900">
              <a:spcAft>
                <a:spcPts val="600"/>
              </a:spcAft>
              <a:buFont typeface="Arial" panose="020B0604020202020204" pitchFamily="34" charset="0"/>
              <a:buChar char="•"/>
            </a:pPr>
            <a:r>
              <a:rPr lang="en-US" sz="2400" b="1" dirty="0" smtClean="0">
                <a:solidFill>
                  <a:srgbClr val="256EAB"/>
                </a:solidFill>
                <a:latin typeface="Arial" pitchFamily="34" charset="0"/>
                <a:cs typeface="Arial" pitchFamily="34" charset="0"/>
              </a:rPr>
              <a:t>Concerns:</a:t>
            </a:r>
          </a:p>
          <a:p>
            <a:pPr marL="800100" lvl="1" indent="-342900">
              <a:spcAft>
                <a:spcPts val="600"/>
              </a:spcAft>
              <a:buFont typeface="Wingdings" panose="05000000000000000000" pitchFamily="2" charset="2"/>
              <a:buChar char="§"/>
            </a:pPr>
            <a:r>
              <a:rPr lang="en-US" sz="2400" dirty="0" smtClean="0">
                <a:solidFill>
                  <a:srgbClr val="256EAB"/>
                </a:solidFill>
                <a:latin typeface="Arial" pitchFamily="34" charset="0"/>
                <a:cs typeface="Arial" pitchFamily="34" charset="0"/>
              </a:rPr>
              <a:t>Recreational use impairment</a:t>
            </a:r>
          </a:p>
          <a:p>
            <a:pPr lvl="2">
              <a:spcAft>
                <a:spcPts val="600"/>
              </a:spcAft>
            </a:pPr>
            <a:r>
              <a:rPr lang="en-US" sz="2400" dirty="0" smtClean="0">
                <a:solidFill>
                  <a:srgbClr val="256EAB"/>
                </a:solidFill>
                <a:latin typeface="Arial" pitchFamily="34" charset="0"/>
                <a:cs typeface="Arial" pitchFamily="34" charset="0"/>
              </a:rPr>
              <a:t>- Human health concern</a:t>
            </a:r>
          </a:p>
          <a:p>
            <a:pPr marL="800100" lvl="1" indent="-342900">
              <a:spcAft>
                <a:spcPts val="600"/>
              </a:spcAft>
              <a:buFont typeface="Wingdings" panose="05000000000000000000" pitchFamily="2" charset="2"/>
              <a:buChar char="§"/>
            </a:pPr>
            <a:r>
              <a:rPr lang="en-US" sz="2400" dirty="0" smtClean="0">
                <a:solidFill>
                  <a:srgbClr val="256EAB"/>
                </a:solidFill>
                <a:latin typeface="Arial" pitchFamily="34" charset="0"/>
                <a:cs typeface="Arial" pitchFamily="34" charset="0"/>
              </a:rPr>
              <a:t>Shellfish harvesting restrictions</a:t>
            </a:r>
            <a:endParaRPr lang="en-US" sz="2400" dirty="0">
              <a:solidFill>
                <a:srgbClr val="256EAB"/>
              </a:solidFill>
              <a:latin typeface="Arial" pitchFamily="34" charset="0"/>
              <a:cs typeface="Arial" pitchFamily="34" charset="0"/>
            </a:endParaRPr>
          </a:p>
        </p:txBody>
      </p:sp>
      <p:sp>
        <p:nvSpPr>
          <p:cNvPr id="9" name="Oval 8"/>
          <p:cNvSpPr/>
          <p:nvPr/>
        </p:nvSpPr>
        <p:spPr>
          <a:xfrm>
            <a:off x="1274762" y="3919046"/>
            <a:ext cx="2100264" cy="12430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262761" y="3424219"/>
            <a:ext cx="1132580" cy="68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Clean Water</a:t>
            </a:r>
            <a:endParaRPr lang="en-US" dirty="0"/>
          </a:p>
        </p:txBody>
      </p:sp>
    </p:spTree>
    <p:extLst>
      <p:ext uri="{BB962C8B-B14F-4D97-AF65-F5344CB8AC3E}">
        <p14:creationId xmlns:p14="http://schemas.microsoft.com/office/powerpoint/2010/main" val="10662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6</a:t>
            </a:fld>
            <a:r>
              <a:rPr lang="en-US" smtClean="0"/>
              <a:t>					</a:t>
            </a:r>
            <a:endParaRPr lang="en-US" dirty="0">
              <a:solidFill>
                <a:srgbClr val="256EAB"/>
              </a:solidFill>
            </a:endParaRPr>
          </a:p>
        </p:txBody>
      </p:sp>
      <p:grpSp>
        <p:nvGrpSpPr>
          <p:cNvPr id="9" name="Group 8"/>
          <p:cNvGrpSpPr/>
          <p:nvPr/>
        </p:nvGrpSpPr>
        <p:grpSpPr>
          <a:xfrm>
            <a:off x="1371600" y="723901"/>
            <a:ext cx="9246006" cy="5792786"/>
            <a:chOff x="1371600" y="723901"/>
            <a:chExt cx="9246006" cy="5792786"/>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20529" r="73490" b="17186"/>
            <a:stretch/>
          </p:blipFill>
          <p:spPr bwMode="auto">
            <a:xfrm>
              <a:off x="1371600" y="723901"/>
              <a:ext cx="9246006" cy="579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370619" y="2539102"/>
              <a:ext cx="961350" cy="9613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itle 1"/>
          <p:cNvSpPr>
            <a:spLocks noGrp="1"/>
          </p:cNvSpPr>
          <p:nvPr>
            <p:ph type="title"/>
          </p:nvPr>
        </p:nvSpPr>
        <p:spPr>
          <a:xfrm>
            <a:off x="2746375" y="-272346"/>
            <a:ext cx="6276975" cy="1325563"/>
          </a:xfrm>
        </p:spPr>
        <p:txBody>
          <a:bodyPr/>
          <a:lstStyle/>
          <a:p>
            <a:r>
              <a:rPr lang="en-US" dirty="0" smtClean="0"/>
              <a:t>Implementation Plan Project Area</a:t>
            </a:r>
            <a:endParaRPr lang="en-US" dirty="0"/>
          </a:p>
        </p:txBody>
      </p:sp>
      <p:sp>
        <p:nvSpPr>
          <p:cNvPr id="2" name="Teardrop 1"/>
          <p:cNvSpPr/>
          <p:nvPr/>
        </p:nvSpPr>
        <p:spPr>
          <a:xfrm rot="8157975">
            <a:off x="7374459" y="3715754"/>
            <a:ext cx="366156" cy="3538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7</a:t>
            </a:fld>
            <a:r>
              <a:rPr lang="en-US" smtClean="0"/>
              <a:t>					</a:t>
            </a:r>
            <a:endParaRPr lang="en-US" dirty="0">
              <a:solidFill>
                <a:srgbClr val="256EAB"/>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3309" t="10246" r="12186" b="23649"/>
          <a:stretch/>
        </p:blipFill>
        <p:spPr>
          <a:xfrm>
            <a:off x="2870201" y="0"/>
            <a:ext cx="5969000" cy="6853734"/>
          </a:xfrm>
          <a:prstGeom prst="rect">
            <a:avLst/>
          </a:prstGeom>
        </p:spPr>
      </p:pic>
    </p:spTree>
    <p:extLst>
      <p:ext uri="{BB962C8B-B14F-4D97-AF65-F5344CB8AC3E}">
        <p14:creationId xmlns:p14="http://schemas.microsoft.com/office/powerpoint/2010/main" val="55306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Yeocomico Watersheds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44043175"/>
              </p:ext>
            </p:extLst>
          </p:nvPr>
        </p:nvGraphicFramePr>
        <p:xfrm>
          <a:off x="1403498" y="1594093"/>
          <a:ext cx="4922874" cy="4041165"/>
        </p:xfrm>
        <a:graphic>
          <a:graphicData uri="http://schemas.openxmlformats.org/drawingml/2006/table">
            <a:tbl>
              <a:tblPr firstRow="1" firstCol="1" bandRow="1">
                <a:tableStyleId>{5C22544A-7EE6-4342-B048-85BDC9FD1C3A}</a:tableStyleId>
              </a:tblPr>
              <a:tblGrid>
                <a:gridCol w="3022848">
                  <a:extLst>
                    <a:ext uri="{9D8B030D-6E8A-4147-A177-3AD203B41FA5}">
                      <a16:colId xmlns:a16="http://schemas.microsoft.com/office/drawing/2014/main" val="3710808672"/>
                    </a:ext>
                  </a:extLst>
                </a:gridCol>
                <a:gridCol w="1900026">
                  <a:extLst>
                    <a:ext uri="{9D8B030D-6E8A-4147-A177-3AD203B41FA5}">
                      <a16:colId xmlns:a16="http://schemas.microsoft.com/office/drawing/2014/main" val="3674267601"/>
                    </a:ext>
                  </a:extLst>
                </a:gridCol>
              </a:tblGrid>
              <a:tr h="269411">
                <a:tc>
                  <a:txBody>
                    <a:bodyPr/>
                    <a:lstStyle/>
                    <a:p>
                      <a:pPr marL="0" marR="0" algn="ctr">
                        <a:spcBef>
                          <a:spcPts val="0"/>
                        </a:spcBef>
                        <a:spcAft>
                          <a:spcPts val="0"/>
                        </a:spcAft>
                      </a:pPr>
                      <a:r>
                        <a:rPr lang="en-US" sz="1200">
                          <a:effectLst/>
                        </a:rPr>
                        <a:t>Water Name</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Subwatershed ID</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090065384"/>
                  </a:ext>
                </a:extLst>
              </a:tr>
              <a:tr h="269411">
                <a:tc>
                  <a:txBody>
                    <a:bodyPr/>
                    <a:lstStyle/>
                    <a:p>
                      <a:pPr marL="0" marR="0">
                        <a:spcBef>
                          <a:spcPts val="0"/>
                        </a:spcBef>
                        <a:spcAft>
                          <a:spcPts val="0"/>
                        </a:spcAft>
                      </a:pPr>
                      <a:r>
                        <a:rPr lang="en-US" sz="1200">
                          <a:effectLst/>
                        </a:rPr>
                        <a:t>Gardner Creek-Tidal</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 4-7</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3279956"/>
                  </a:ext>
                </a:extLst>
              </a:tr>
              <a:tr h="269411">
                <a:tc>
                  <a:txBody>
                    <a:bodyPr/>
                    <a:lstStyle/>
                    <a:p>
                      <a:pPr marL="0" marR="0">
                        <a:spcBef>
                          <a:spcPts val="0"/>
                        </a:spcBef>
                        <a:spcAft>
                          <a:spcPts val="0"/>
                        </a:spcAft>
                      </a:pPr>
                      <a:r>
                        <a:rPr lang="en-US" sz="1200">
                          <a:effectLst/>
                        </a:rPr>
                        <a:t>Gardner Creek-Nontidal</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6</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107878479"/>
                  </a:ext>
                </a:extLst>
              </a:tr>
              <a:tr h="269411">
                <a:tc>
                  <a:txBody>
                    <a:bodyPr/>
                    <a:lstStyle/>
                    <a:p>
                      <a:pPr marL="0" marR="0">
                        <a:spcBef>
                          <a:spcPts val="0"/>
                        </a:spcBef>
                        <a:spcAft>
                          <a:spcPts val="0"/>
                        </a:spcAft>
                      </a:pPr>
                      <a:r>
                        <a:rPr lang="en-US" sz="1200">
                          <a:effectLst/>
                        </a:rPr>
                        <a:t>Jackson Creek</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10-12</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702963892"/>
                  </a:ext>
                </a:extLst>
              </a:tr>
              <a:tr h="269411">
                <a:tc>
                  <a:txBody>
                    <a:bodyPr/>
                    <a:lstStyle/>
                    <a:p>
                      <a:pPr marL="0" marR="0">
                        <a:spcBef>
                          <a:spcPts val="0"/>
                        </a:spcBef>
                        <a:spcAft>
                          <a:spcPts val="0"/>
                        </a:spcAft>
                      </a:pPr>
                      <a:r>
                        <a:rPr lang="en-US" sz="1200">
                          <a:effectLst/>
                        </a:rPr>
                        <a:t>Bonum Creek</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14</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862487686"/>
                  </a:ext>
                </a:extLst>
              </a:tr>
              <a:tr h="269411">
                <a:tc>
                  <a:txBody>
                    <a:bodyPr/>
                    <a:lstStyle/>
                    <a:p>
                      <a:pPr marL="0" marR="0">
                        <a:spcBef>
                          <a:spcPts val="0"/>
                        </a:spcBef>
                        <a:spcAft>
                          <a:spcPts val="0"/>
                        </a:spcAft>
                      </a:pPr>
                      <a:r>
                        <a:rPr lang="en-US" sz="1200">
                          <a:effectLst/>
                        </a:rPr>
                        <a:t>Shannon Branch</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17</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4017837667"/>
                  </a:ext>
                </a:extLst>
              </a:tr>
              <a:tr h="269411">
                <a:tc>
                  <a:txBody>
                    <a:bodyPr/>
                    <a:lstStyle/>
                    <a:p>
                      <a:pPr marL="0" marR="0">
                        <a:spcBef>
                          <a:spcPts val="0"/>
                        </a:spcBef>
                        <a:spcAft>
                          <a:spcPts val="0"/>
                        </a:spcAft>
                      </a:pPr>
                      <a:r>
                        <a:rPr lang="en-US" sz="1200">
                          <a:effectLst/>
                        </a:rPr>
                        <a:t>West Yeocomico River</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20</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961909417"/>
                  </a:ext>
                </a:extLst>
              </a:tr>
              <a:tr h="269411">
                <a:tc>
                  <a:txBody>
                    <a:bodyPr/>
                    <a:lstStyle/>
                    <a:p>
                      <a:pPr marL="0" marR="0">
                        <a:spcBef>
                          <a:spcPts val="0"/>
                        </a:spcBef>
                        <a:spcAft>
                          <a:spcPts val="0"/>
                        </a:spcAft>
                      </a:pPr>
                      <a:r>
                        <a:rPr lang="en-US" sz="1200">
                          <a:effectLst/>
                        </a:rPr>
                        <a:t>Kinsale Branch</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22-24</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109245840"/>
                  </a:ext>
                </a:extLst>
              </a:tr>
              <a:tr h="269411">
                <a:tc>
                  <a:txBody>
                    <a:bodyPr/>
                    <a:lstStyle/>
                    <a:p>
                      <a:pPr marL="0" marR="0">
                        <a:spcBef>
                          <a:spcPts val="0"/>
                        </a:spcBef>
                        <a:spcAft>
                          <a:spcPts val="0"/>
                        </a:spcAft>
                      </a:pPr>
                      <a:r>
                        <a:rPr lang="en-US" sz="1200">
                          <a:effectLst/>
                        </a:rPr>
                        <a:t>Hampton Hall Branch</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25-27, 29</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779059554"/>
                  </a:ext>
                </a:extLst>
              </a:tr>
              <a:tr h="269411">
                <a:tc>
                  <a:txBody>
                    <a:bodyPr/>
                    <a:lstStyle/>
                    <a:p>
                      <a:pPr marL="0" marR="0">
                        <a:spcBef>
                          <a:spcPts val="0"/>
                        </a:spcBef>
                        <a:spcAft>
                          <a:spcPts val="0"/>
                        </a:spcAft>
                      </a:pPr>
                      <a:r>
                        <a:rPr lang="en-US" sz="1200">
                          <a:effectLst/>
                        </a:rPr>
                        <a:t>XMA – Hampton Hall Creek UT</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25</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588470881"/>
                  </a:ext>
                </a:extLst>
              </a:tr>
              <a:tr h="269411">
                <a:tc>
                  <a:txBody>
                    <a:bodyPr/>
                    <a:lstStyle/>
                    <a:p>
                      <a:pPr marL="0" marR="0">
                        <a:spcBef>
                          <a:spcPts val="0"/>
                        </a:spcBef>
                        <a:spcAft>
                          <a:spcPts val="0"/>
                        </a:spcAft>
                      </a:pPr>
                      <a:r>
                        <a:rPr lang="en-US" sz="1200">
                          <a:effectLst/>
                        </a:rPr>
                        <a:t>Mill Creek-Tidal</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30, 31, 34</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379415616"/>
                  </a:ext>
                </a:extLst>
              </a:tr>
              <a:tr h="269411">
                <a:tc>
                  <a:txBody>
                    <a:bodyPr/>
                    <a:lstStyle/>
                    <a:p>
                      <a:pPr marL="0" marR="0">
                        <a:spcBef>
                          <a:spcPts val="0"/>
                        </a:spcBef>
                        <a:spcAft>
                          <a:spcPts val="0"/>
                        </a:spcAft>
                      </a:pPr>
                      <a:r>
                        <a:rPr lang="en-US" sz="1200">
                          <a:effectLst/>
                        </a:rPr>
                        <a:t>Mill Creek-Nontidal</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30</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4166611413"/>
                  </a:ext>
                </a:extLst>
              </a:tr>
              <a:tr h="269411">
                <a:tc>
                  <a:txBody>
                    <a:bodyPr/>
                    <a:lstStyle/>
                    <a:p>
                      <a:pPr marL="0" marR="0">
                        <a:spcBef>
                          <a:spcPts val="0"/>
                        </a:spcBef>
                        <a:spcAft>
                          <a:spcPts val="0"/>
                        </a:spcAft>
                        <a:tabLst>
                          <a:tab pos="2743200" algn="ctr"/>
                          <a:tab pos="5486400" algn="r"/>
                        </a:tabLst>
                      </a:pPr>
                      <a:r>
                        <a:rPr lang="en-US" sz="1200">
                          <a:effectLst/>
                        </a:rPr>
                        <a:t>Lodge Creek-Tidal </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Lst>
                      </a:pPr>
                      <a:r>
                        <a:rPr lang="en-US" sz="1200">
                          <a:effectLst/>
                        </a:rPr>
                        <a:t>36-46, 48</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277250221"/>
                  </a:ext>
                </a:extLst>
              </a:tr>
              <a:tr h="269411">
                <a:tc>
                  <a:txBody>
                    <a:bodyPr/>
                    <a:lstStyle/>
                    <a:p>
                      <a:pPr marL="0" marR="0">
                        <a:spcBef>
                          <a:spcPts val="0"/>
                        </a:spcBef>
                        <a:spcAft>
                          <a:spcPts val="0"/>
                        </a:spcAft>
                        <a:tabLst>
                          <a:tab pos="2743200" algn="ctr"/>
                          <a:tab pos="5486400" algn="r"/>
                        </a:tabLst>
                      </a:pPr>
                      <a:r>
                        <a:rPr lang="en-US" sz="1200">
                          <a:effectLst/>
                        </a:rPr>
                        <a:t>Lodge Creek-Nontidal</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tabLst>
                          <a:tab pos="2743200" algn="ctr"/>
                          <a:tab pos="5486400" algn="r"/>
                        </a:tabLst>
                      </a:pPr>
                      <a:r>
                        <a:rPr lang="en-US" sz="1200">
                          <a:effectLst/>
                        </a:rPr>
                        <a:t>41, 42</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853436170"/>
                  </a:ext>
                </a:extLst>
              </a:tr>
              <a:tr h="269411">
                <a:tc>
                  <a:txBody>
                    <a:bodyPr/>
                    <a:lstStyle/>
                    <a:p>
                      <a:pPr marL="0" marR="0">
                        <a:spcBef>
                          <a:spcPts val="0"/>
                        </a:spcBef>
                        <a:spcAft>
                          <a:spcPts val="0"/>
                        </a:spcAft>
                      </a:pPr>
                      <a:r>
                        <a:rPr lang="en-US" sz="1200">
                          <a:effectLst/>
                        </a:rPr>
                        <a:t>XMA - Lodge Creek, UT</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41</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878993656"/>
                  </a:ext>
                </a:extLst>
              </a:tr>
            </a:tbl>
          </a:graphicData>
        </a:graphic>
      </p:graphicFrame>
      <p:sp>
        <p:nvSpPr>
          <p:cNvPr id="4" name="Footer Placeholder 3"/>
          <p:cNvSpPr>
            <a:spLocks noGrp="1"/>
          </p:cNvSpPr>
          <p:nvPr>
            <p:ph type="ftr" sz="quarter" idx="11"/>
          </p:nvPr>
        </p:nvSpPr>
        <p:spPr/>
        <p:txBody>
          <a:bodyPr/>
          <a:lstStyle/>
          <a:p>
            <a:pPr algn="l"/>
            <a:fld id="{61C9B584-852F-4056-BF30-ABA66A23FD41}" type="slidenum">
              <a:rPr lang="en-US" smtClean="0"/>
              <a:t>8</a:t>
            </a:fld>
            <a:r>
              <a:rPr lang="en-US" smtClean="0"/>
              <a:t>					</a:t>
            </a:r>
            <a:endParaRPr lang="en-US" dirty="0">
              <a:solidFill>
                <a:srgbClr val="256EAB"/>
              </a:solidFill>
            </a:endParaRPr>
          </a:p>
        </p:txBody>
      </p:sp>
      <p:pic>
        <p:nvPicPr>
          <p:cNvPr id="6" name="Picture 5"/>
          <p:cNvPicPr>
            <a:picLocks noChangeAspect="1"/>
          </p:cNvPicPr>
          <p:nvPr/>
        </p:nvPicPr>
        <p:blipFill>
          <a:blip r:embed="rId2"/>
          <a:stretch>
            <a:fillRect/>
          </a:stretch>
        </p:blipFill>
        <p:spPr>
          <a:xfrm>
            <a:off x="6987198" y="1509029"/>
            <a:ext cx="3810330" cy="4267570"/>
          </a:xfrm>
          <a:prstGeom prst="rect">
            <a:avLst/>
          </a:prstGeom>
        </p:spPr>
      </p:pic>
    </p:spTree>
    <p:extLst>
      <p:ext uri="{BB962C8B-B14F-4D97-AF65-F5344CB8AC3E}">
        <p14:creationId xmlns:p14="http://schemas.microsoft.com/office/powerpoint/2010/main" val="394741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z="3200" dirty="0">
                <a:solidFill>
                  <a:schemeClr val="accent1">
                    <a:lumMod val="75000"/>
                  </a:schemeClr>
                </a:solidFill>
              </a:rPr>
              <a:t>Project Area:  Land Use and Pollutant </a:t>
            </a:r>
            <a:r>
              <a:rPr lang="en-US" sz="3200" dirty="0" smtClean="0">
                <a:solidFill>
                  <a:schemeClr val="accent1">
                    <a:lumMod val="75000"/>
                  </a:schemeClr>
                </a:solidFill>
              </a:rPr>
              <a:t>Sources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9</a:t>
            </a:fld>
            <a:r>
              <a:rPr lang="en-US" smtClean="0"/>
              <a:t>					</a:t>
            </a:r>
            <a:endParaRPr lang="en-US" dirty="0">
              <a:solidFill>
                <a:srgbClr val="256EAB"/>
              </a:solidFill>
            </a:endParaRPr>
          </a:p>
        </p:txBody>
      </p:sp>
      <p:pic>
        <p:nvPicPr>
          <p:cNvPr id="5" name="Picture 4" descr="C:\Users\yuaner\Desktop\map-landuse_2016.jpg"/>
          <p:cNvPicPr/>
          <p:nvPr/>
        </p:nvPicPr>
        <p:blipFill rotWithShape="1">
          <a:blip r:embed="rId3" cstate="print">
            <a:extLst>
              <a:ext uri="{28A0092B-C50C-407E-A947-70E740481C1C}">
                <a14:useLocalDpi xmlns:a14="http://schemas.microsoft.com/office/drawing/2010/main" val="0"/>
              </a:ext>
            </a:extLst>
          </a:blip>
          <a:srcRect l="11897" t="9002" r="10604" b="22931"/>
          <a:stretch/>
        </p:blipFill>
        <p:spPr bwMode="auto">
          <a:xfrm>
            <a:off x="334962" y="910589"/>
            <a:ext cx="4687409" cy="5401311"/>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683" t="4052" r="1242" b="2777"/>
          <a:stretch/>
        </p:blipFill>
        <p:spPr bwMode="auto">
          <a:xfrm>
            <a:off x="5099049" y="910589"/>
            <a:ext cx="5016501" cy="2971800"/>
          </a:xfrm>
          <a:prstGeom prst="rect">
            <a:avLst/>
          </a:prstGeom>
          <a:noFill/>
          <a:ln>
            <a:noFill/>
          </a:ln>
        </p:spPr>
      </p:pic>
      <p:sp>
        <p:nvSpPr>
          <p:cNvPr id="8" name="Rectangle 7"/>
          <p:cNvSpPr/>
          <p:nvPr/>
        </p:nvSpPr>
        <p:spPr>
          <a:xfrm>
            <a:off x="5099049" y="3983989"/>
            <a:ext cx="6096000" cy="1015663"/>
          </a:xfrm>
          <a:prstGeom prst="rect">
            <a:avLst/>
          </a:prstGeom>
        </p:spPr>
        <p:txBody>
          <a:bodyPr>
            <a:spAutoFit/>
          </a:bodyPr>
          <a:lstStyle/>
          <a:p>
            <a:r>
              <a:rPr lang="en-US" sz="2000" dirty="0" smtClean="0">
                <a:solidFill>
                  <a:srgbClr val="256EAB"/>
                </a:solidFill>
              </a:rPr>
              <a:t>The </a:t>
            </a:r>
            <a:r>
              <a:rPr lang="en-US" sz="2000" b="1" dirty="0" smtClean="0">
                <a:solidFill>
                  <a:srgbClr val="256EAB"/>
                </a:solidFill>
              </a:rPr>
              <a:t>Project Area </a:t>
            </a:r>
            <a:r>
              <a:rPr lang="en-US" sz="2000" dirty="0" smtClean="0">
                <a:solidFill>
                  <a:srgbClr val="256EAB"/>
                </a:solidFill>
              </a:rPr>
              <a:t>does not support Virginia’s bacteria standards for the production of edible and marketable seafood or for recreational use. </a:t>
            </a:r>
            <a:endParaRPr lang="en-US" sz="2000" dirty="0">
              <a:solidFill>
                <a:srgbClr val="256EAB"/>
              </a:solidFill>
            </a:endParaRPr>
          </a:p>
        </p:txBody>
      </p:sp>
    </p:spTree>
    <p:extLst>
      <p:ext uri="{BB962C8B-B14F-4D97-AF65-F5344CB8AC3E}">
        <p14:creationId xmlns:p14="http://schemas.microsoft.com/office/powerpoint/2010/main" val="9205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F47E1-EC0E-4982-A246-6AB6C49C23B6}" vid="{2C275CD6-590D-4C93-BA13-D69648BBE2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 PPT TEMPLATE 2019 (2)</Template>
  <TotalTime>8939</TotalTime>
  <Words>1154</Words>
  <Application>Microsoft Office PowerPoint</Application>
  <PresentationFormat>Widescreen</PresentationFormat>
  <Paragraphs>187</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Gill Sans MT</vt:lpstr>
      <vt:lpstr>PMingLiU</vt:lpstr>
      <vt:lpstr>Times New Roman</vt:lpstr>
      <vt:lpstr>Wingdings</vt:lpstr>
      <vt:lpstr>Office Theme</vt:lpstr>
      <vt:lpstr>PowerPoint Presentation</vt:lpstr>
      <vt:lpstr>Yeocomico River Water Quality Improvement Plan</vt:lpstr>
      <vt:lpstr>Agenda</vt:lpstr>
      <vt:lpstr>Introductions</vt:lpstr>
      <vt:lpstr>Why do we need a plan for clean water? </vt:lpstr>
      <vt:lpstr>Implementation Plan Project Area</vt:lpstr>
      <vt:lpstr>PowerPoint Presentation</vt:lpstr>
      <vt:lpstr>Yeocomico Watersheds</vt:lpstr>
      <vt:lpstr>Project Area:  Land Use and Pollutant Sources</vt:lpstr>
      <vt:lpstr>Potential Sources of Bacteria</vt:lpstr>
      <vt:lpstr>What is in the cleanup plan?</vt:lpstr>
      <vt:lpstr>Agricultural Best Management Practices</vt:lpstr>
      <vt:lpstr>Residential and Pet Waste Best Management Practices</vt:lpstr>
      <vt:lpstr>How long is it going to take?</vt:lpstr>
      <vt:lpstr>Education and Outreach </vt:lpstr>
      <vt:lpstr>How much is it going to cost?</vt:lpstr>
      <vt:lpstr>PowerPoint Presentation</vt:lpstr>
      <vt:lpstr>PowerPoint Presentation</vt:lpstr>
      <vt:lpstr>Tracking Implementation Progress</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Jennifer (DEQ)</dc:creator>
  <cp:lastModifiedBy>Ashley Wendt</cp:lastModifiedBy>
  <cp:revision>37</cp:revision>
  <dcterms:created xsi:type="dcterms:W3CDTF">2019-05-30T17:15:17Z</dcterms:created>
  <dcterms:modified xsi:type="dcterms:W3CDTF">2022-08-30T18:40:44Z</dcterms:modified>
</cp:coreProperties>
</file>