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2" r:id="rId2"/>
    <p:sldId id="321" r:id="rId3"/>
    <p:sldId id="280" r:id="rId4"/>
    <p:sldId id="261" r:id="rId5"/>
    <p:sldId id="263" r:id="rId6"/>
    <p:sldId id="300" r:id="rId7"/>
    <p:sldId id="265" r:id="rId8"/>
    <p:sldId id="266" r:id="rId9"/>
    <p:sldId id="267" r:id="rId10"/>
    <p:sldId id="268" r:id="rId11"/>
    <p:sldId id="269" r:id="rId12"/>
    <p:sldId id="288" r:id="rId13"/>
    <p:sldId id="281" r:id="rId14"/>
    <p:sldId id="285" r:id="rId15"/>
    <p:sldId id="298" r:id="rId16"/>
    <p:sldId id="301" r:id="rId17"/>
    <p:sldId id="303" r:id="rId18"/>
    <p:sldId id="302" r:id="rId19"/>
    <p:sldId id="322" r:id="rId20"/>
    <p:sldId id="320" r:id="rId21"/>
    <p:sldId id="319" r:id="rId22"/>
    <p:sldId id="323" r:id="rId23"/>
    <p:sldId id="324" r:id="rId24"/>
    <p:sldId id="282" r:id="rId25"/>
    <p:sldId id="283" r:id="rId26"/>
    <p:sldId id="299" r:id="rId27"/>
    <p:sldId id="287" r:id="rId28"/>
    <p:sldId id="296" r:id="rId29"/>
    <p:sldId id="29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EAB"/>
    <a:srgbClr val="198569"/>
    <a:srgbClr val="CCFF33"/>
    <a:srgbClr val="FF0000"/>
    <a:srgbClr val="FFFF66"/>
    <a:srgbClr val="66FF66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3" autoAdjust="0"/>
    <p:restoredTop sz="86387" autoAdjust="0"/>
  </p:normalViewPr>
  <p:slideViewPr>
    <p:cSldViewPr snapToGrid="0">
      <p:cViewPr varScale="1">
        <p:scale>
          <a:sx n="70" d="100"/>
          <a:sy n="70" d="100"/>
        </p:scale>
        <p:origin x="192" y="43"/>
      </p:cViewPr>
      <p:guideLst/>
    </p:cSldViewPr>
  </p:slideViewPr>
  <p:outlineViewPr>
    <p:cViewPr>
      <p:scale>
        <a:sx n="33" d="100"/>
        <a:sy n="33" d="100"/>
      </p:scale>
      <p:origin x="0" y="-11587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4E3E2B-1817-4C85-A659-393ED3D286C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CB11507F-0AE9-44F4-9C1F-EA7F4FD1D748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Share what we know about Hat &amp; Black Creek:</a:t>
          </a:r>
          <a:b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Summarize monitoring data, discuss pollutants</a:t>
          </a:r>
        </a:p>
      </dgm:t>
    </dgm:pt>
    <dgm:pt modelId="{20E80BD8-5493-4CDF-A6E3-6D645048801E}" type="parTrans" cxnId="{B3C3CFAA-2179-480F-A96D-8AADCE894013}">
      <dgm:prSet/>
      <dgm:spPr/>
      <dgm:t>
        <a:bodyPr/>
        <a:lstStyle/>
        <a:p>
          <a:endParaRPr lang="en-US"/>
        </a:p>
      </dgm:t>
    </dgm:pt>
    <dgm:pt modelId="{B4CE2C74-705F-45C3-AE2A-37AFFA0CCC32}" type="sibTrans" cxnId="{B3C3CFAA-2179-480F-A96D-8AADCE894013}">
      <dgm:prSet/>
      <dgm:spPr/>
      <dgm:t>
        <a:bodyPr/>
        <a:lstStyle/>
        <a:p>
          <a:endParaRPr lang="en-US"/>
        </a:p>
      </dgm:t>
    </dgm:pt>
    <dgm:pt modelId="{E51B2FAF-09D5-4E05-B328-C7FE72776C49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Describe process we will use to identify and </a:t>
          </a:r>
          <a:b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  address pollution in the streams</a:t>
          </a:r>
        </a:p>
      </dgm:t>
    </dgm:pt>
    <dgm:pt modelId="{0874E7C8-9C2A-4D91-89AC-7E32E4459BDA}" type="parTrans" cxnId="{5A9E3A0D-313C-45F1-8A9A-C4DD64AED610}">
      <dgm:prSet/>
      <dgm:spPr/>
      <dgm:t>
        <a:bodyPr/>
        <a:lstStyle/>
        <a:p>
          <a:endParaRPr lang="en-US"/>
        </a:p>
      </dgm:t>
    </dgm:pt>
    <dgm:pt modelId="{8C2B8EDD-5117-4E4C-B936-C14BA6895A37}" type="sibTrans" cxnId="{5A9E3A0D-313C-45F1-8A9A-C4DD64AED610}">
      <dgm:prSet/>
      <dgm:spPr/>
      <dgm:t>
        <a:bodyPr/>
        <a:lstStyle/>
        <a:p>
          <a:endParaRPr lang="en-US"/>
        </a:p>
      </dgm:t>
    </dgm:pt>
    <dgm:pt modelId="{110537B7-B380-4AD2-9D50-088D8237C648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Describe how you can get involved in this process</a:t>
          </a:r>
        </a:p>
      </dgm:t>
    </dgm:pt>
    <dgm:pt modelId="{219CB3D4-9A3C-4BE1-96B6-43C23A758AEF}" type="parTrans" cxnId="{9C4B7E92-2560-4207-BED2-FC94024BCE7E}">
      <dgm:prSet/>
      <dgm:spPr/>
      <dgm:t>
        <a:bodyPr/>
        <a:lstStyle/>
        <a:p>
          <a:endParaRPr lang="en-US"/>
        </a:p>
      </dgm:t>
    </dgm:pt>
    <dgm:pt modelId="{2075137D-5B77-4D01-94F0-3F45198E0993}" type="sibTrans" cxnId="{9C4B7E92-2560-4207-BED2-FC94024BCE7E}">
      <dgm:prSet/>
      <dgm:spPr/>
      <dgm:t>
        <a:bodyPr/>
        <a:lstStyle/>
        <a:p>
          <a:endParaRPr lang="en-US"/>
        </a:p>
      </dgm:t>
    </dgm:pt>
    <dgm:pt modelId="{DA587720-3E4E-4CCE-ADD8-90BEA3B9E44C}">
      <dgm:prSet custT="1"/>
      <dgm:spPr/>
      <dgm:t>
        <a:bodyPr/>
        <a:lstStyle/>
        <a:p>
          <a:r>
            <a:rPr lang="en-US" sz="2600" dirty="0">
              <a:latin typeface="Arial" panose="020B0604020202020204" pitchFamily="34" charset="0"/>
              <a:cs typeface="Arial" panose="020B0604020202020204" pitchFamily="34" charset="0"/>
            </a:rPr>
            <a:t>Answer your questions about this effort</a:t>
          </a:r>
        </a:p>
      </dgm:t>
    </dgm:pt>
    <dgm:pt modelId="{B7820B15-95D4-4009-B7CE-0D21824C2814}" type="parTrans" cxnId="{8B4FB421-0C02-4822-9CCA-9802CEE90DF6}">
      <dgm:prSet/>
      <dgm:spPr/>
      <dgm:t>
        <a:bodyPr/>
        <a:lstStyle/>
        <a:p>
          <a:endParaRPr lang="en-US"/>
        </a:p>
      </dgm:t>
    </dgm:pt>
    <dgm:pt modelId="{E2172566-E5ED-4F5C-80EB-CAE8F21FF375}" type="sibTrans" cxnId="{8B4FB421-0C02-4822-9CCA-9802CEE90DF6}">
      <dgm:prSet/>
      <dgm:spPr/>
      <dgm:t>
        <a:bodyPr/>
        <a:lstStyle/>
        <a:p>
          <a:endParaRPr lang="en-US"/>
        </a:p>
      </dgm:t>
    </dgm:pt>
    <dgm:pt modelId="{58A7D2E4-002E-466D-B083-B7696B5C3FEF}" type="pres">
      <dgm:prSet presAssocID="{B64E3E2B-1817-4C85-A659-393ED3D286C9}" presName="Name0" presStyleCnt="0">
        <dgm:presLayoutVars>
          <dgm:chMax val="7"/>
          <dgm:chPref val="7"/>
          <dgm:dir/>
        </dgm:presLayoutVars>
      </dgm:prSet>
      <dgm:spPr/>
    </dgm:pt>
    <dgm:pt modelId="{AAF88ECC-E198-4243-A31E-8B1C3022AEBA}" type="pres">
      <dgm:prSet presAssocID="{B64E3E2B-1817-4C85-A659-393ED3D286C9}" presName="Name1" presStyleCnt="0"/>
      <dgm:spPr/>
    </dgm:pt>
    <dgm:pt modelId="{6933D1D6-7FD0-4034-981E-4D4EF5B0FE18}" type="pres">
      <dgm:prSet presAssocID="{B64E3E2B-1817-4C85-A659-393ED3D286C9}" presName="cycle" presStyleCnt="0"/>
      <dgm:spPr/>
    </dgm:pt>
    <dgm:pt modelId="{30064CFD-502A-42F2-9A75-68A8DE3F8060}" type="pres">
      <dgm:prSet presAssocID="{B64E3E2B-1817-4C85-A659-393ED3D286C9}" presName="srcNode" presStyleLbl="node1" presStyleIdx="0" presStyleCnt="4"/>
      <dgm:spPr/>
    </dgm:pt>
    <dgm:pt modelId="{3E315C9E-8E07-4F48-AC02-3CAD312970C6}" type="pres">
      <dgm:prSet presAssocID="{B64E3E2B-1817-4C85-A659-393ED3D286C9}" presName="conn" presStyleLbl="parChTrans1D2" presStyleIdx="0" presStyleCnt="1"/>
      <dgm:spPr/>
    </dgm:pt>
    <dgm:pt modelId="{4E641619-55C6-4539-92C6-008B8BF40D4D}" type="pres">
      <dgm:prSet presAssocID="{B64E3E2B-1817-4C85-A659-393ED3D286C9}" presName="extraNode" presStyleLbl="node1" presStyleIdx="0" presStyleCnt="4"/>
      <dgm:spPr/>
    </dgm:pt>
    <dgm:pt modelId="{EC3873D3-1158-4E5E-AF73-93B819CA8C48}" type="pres">
      <dgm:prSet presAssocID="{B64E3E2B-1817-4C85-A659-393ED3D286C9}" presName="dstNode" presStyleLbl="node1" presStyleIdx="0" presStyleCnt="4"/>
      <dgm:spPr/>
    </dgm:pt>
    <dgm:pt modelId="{371584E6-2EFE-4221-912E-D4F690A25F86}" type="pres">
      <dgm:prSet presAssocID="{CB11507F-0AE9-44F4-9C1F-EA7F4FD1D748}" presName="text_1" presStyleLbl="node1" presStyleIdx="0" presStyleCnt="4" custScaleX="87467" custLinFactNeighborX="-5462">
        <dgm:presLayoutVars>
          <dgm:bulletEnabled val="1"/>
        </dgm:presLayoutVars>
      </dgm:prSet>
      <dgm:spPr/>
    </dgm:pt>
    <dgm:pt modelId="{0A5A373D-B7A6-4844-8A84-65A01FDF7216}" type="pres">
      <dgm:prSet presAssocID="{CB11507F-0AE9-44F4-9C1F-EA7F4FD1D748}" presName="accent_1" presStyleCnt="0"/>
      <dgm:spPr/>
    </dgm:pt>
    <dgm:pt modelId="{AD5C89C2-18CE-4802-99AF-49600C87F2EB}" type="pres">
      <dgm:prSet presAssocID="{CB11507F-0AE9-44F4-9C1F-EA7F4FD1D748}" presName="accentRepeatNode" presStyleLbl="solidFgAcc1" presStyleIdx="0" presStyleCnt="4"/>
      <dgm:spPr/>
    </dgm:pt>
    <dgm:pt modelId="{EA4743EF-BDBF-4E93-BC02-B791597F20F1}" type="pres">
      <dgm:prSet presAssocID="{E51B2FAF-09D5-4E05-B328-C7FE72776C49}" presName="text_2" presStyleLbl="node1" presStyleIdx="1" presStyleCnt="4">
        <dgm:presLayoutVars>
          <dgm:bulletEnabled val="1"/>
        </dgm:presLayoutVars>
      </dgm:prSet>
      <dgm:spPr/>
    </dgm:pt>
    <dgm:pt modelId="{2B27B2E9-31F9-411B-9027-294BF6D846D3}" type="pres">
      <dgm:prSet presAssocID="{E51B2FAF-09D5-4E05-B328-C7FE72776C49}" presName="accent_2" presStyleCnt="0"/>
      <dgm:spPr/>
    </dgm:pt>
    <dgm:pt modelId="{9275F588-630C-4006-9080-886B8172BD4E}" type="pres">
      <dgm:prSet presAssocID="{E51B2FAF-09D5-4E05-B328-C7FE72776C49}" presName="accentRepeatNode" presStyleLbl="solidFgAcc1" presStyleIdx="1" presStyleCnt="4"/>
      <dgm:spPr/>
    </dgm:pt>
    <dgm:pt modelId="{A301A240-FBFE-47FF-B296-1B51886B6153}" type="pres">
      <dgm:prSet presAssocID="{110537B7-B380-4AD2-9D50-088D8237C648}" presName="text_3" presStyleLbl="node1" presStyleIdx="2" presStyleCnt="4">
        <dgm:presLayoutVars>
          <dgm:bulletEnabled val="1"/>
        </dgm:presLayoutVars>
      </dgm:prSet>
      <dgm:spPr/>
    </dgm:pt>
    <dgm:pt modelId="{EFABB76F-4AB4-4EE2-9C3E-CA07522EE633}" type="pres">
      <dgm:prSet presAssocID="{110537B7-B380-4AD2-9D50-088D8237C648}" presName="accent_3" presStyleCnt="0"/>
      <dgm:spPr/>
    </dgm:pt>
    <dgm:pt modelId="{09897452-EF87-415F-8284-B2925E33E2F5}" type="pres">
      <dgm:prSet presAssocID="{110537B7-B380-4AD2-9D50-088D8237C648}" presName="accentRepeatNode" presStyleLbl="solidFgAcc1" presStyleIdx="2" presStyleCnt="4"/>
      <dgm:spPr/>
    </dgm:pt>
    <dgm:pt modelId="{2A1A297E-A32B-4347-9A43-A34865612B9A}" type="pres">
      <dgm:prSet presAssocID="{DA587720-3E4E-4CCE-ADD8-90BEA3B9E44C}" presName="text_4" presStyleLbl="node1" presStyleIdx="3" presStyleCnt="4">
        <dgm:presLayoutVars>
          <dgm:bulletEnabled val="1"/>
        </dgm:presLayoutVars>
      </dgm:prSet>
      <dgm:spPr/>
    </dgm:pt>
    <dgm:pt modelId="{2A4A5AEB-4A6F-4C36-8626-0F2E350B2109}" type="pres">
      <dgm:prSet presAssocID="{DA587720-3E4E-4CCE-ADD8-90BEA3B9E44C}" presName="accent_4" presStyleCnt="0"/>
      <dgm:spPr/>
    </dgm:pt>
    <dgm:pt modelId="{42A7810F-0381-42BE-A865-21A3A91605CC}" type="pres">
      <dgm:prSet presAssocID="{DA587720-3E4E-4CCE-ADD8-90BEA3B9E44C}" presName="accentRepeatNode" presStyleLbl="solidFgAcc1" presStyleIdx="3" presStyleCnt="4"/>
      <dgm:spPr/>
    </dgm:pt>
  </dgm:ptLst>
  <dgm:cxnLst>
    <dgm:cxn modelId="{5A9E3A0D-313C-45F1-8A9A-C4DD64AED610}" srcId="{B64E3E2B-1817-4C85-A659-393ED3D286C9}" destId="{E51B2FAF-09D5-4E05-B328-C7FE72776C49}" srcOrd="1" destOrd="0" parTransId="{0874E7C8-9C2A-4D91-89AC-7E32E4459BDA}" sibTransId="{8C2B8EDD-5117-4E4C-B936-C14BA6895A37}"/>
    <dgm:cxn modelId="{1C26620E-67A0-4653-A135-C03BA1C24B62}" type="presOf" srcId="{E51B2FAF-09D5-4E05-B328-C7FE72776C49}" destId="{EA4743EF-BDBF-4E93-BC02-B791597F20F1}" srcOrd="0" destOrd="0" presId="urn:microsoft.com/office/officeart/2008/layout/VerticalCurvedList"/>
    <dgm:cxn modelId="{8B4FB421-0C02-4822-9CCA-9802CEE90DF6}" srcId="{B64E3E2B-1817-4C85-A659-393ED3D286C9}" destId="{DA587720-3E4E-4CCE-ADD8-90BEA3B9E44C}" srcOrd="3" destOrd="0" parTransId="{B7820B15-95D4-4009-B7CE-0D21824C2814}" sibTransId="{E2172566-E5ED-4F5C-80EB-CAE8F21FF375}"/>
    <dgm:cxn modelId="{FCA44C2B-445B-4871-B099-5FA79C44E4D5}" type="presOf" srcId="{B64E3E2B-1817-4C85-A659-393ED3D286C9}" destId="{58A7D2E4-002E-466D-B083-B7696B5C3FEF}" srcOrd="0" destOrd="0" presId="urn:microsoft.com/office/officeart/2008/layout/VerticalCurvedList"/>
    <dgm:cxn modelId="{8F54FE49-6EA0-4AD8-98F0-00E1BE989584}" type="presOf" srcId="{110537B7-B380-4AD2-9D50-088D8237C648}" destId="{A301A240-FBFE-47FF-B296-1B51886B6153}" srcOrd="0" destOrd="0" presId="urn:microsoft.com/office/officeart/2008/layout/VerticalCurvedList"/>
    <dgm:cxn modelId="{3252466F-205B-477E-836E-C2AD5E697BE3}" type="presOf" srcId="{B4CE2C74-705F-45C3-AE2A-37AFFA0CCC32}" destId="{3E315C9E-8E07-4F48-AC02-3CAD312970C6}" srcOrd="0" destOrd="0" presId="urn:microsoft.com/office/officeart/2008/layout/VerticalCurvedList"/>
    <dgm:cxn modelId="{5A210C54-2130-481B-A3E7-C83974312DA3}" type="presOf" srcId="{CB11507F-0AE9-44F4-9C1F-EA7F4FD1D748}" destId="{371584E6-2EFE-4221-912E-D4F690A25F86}" srcOrd="0" destOrd="0" presId="urn:microsoft.com/office/officeart/2008/layout/VerticalCurvedList"/>
    <dgm:cxn modelId="{9C4B7E92-2560-4207-BED2-FC94024BCE7E}" srcId="{B64E3E2B-1817-4C85-A659-393ED3D286C9}" destId="{110537B7-B380-4AD2-9D50-088D8237C648}" srcOrd="2" destOrd="0" parTransId="{219CB3D4-9A3C-4BE1-96B6-43C23A758AEF}" sibTransId="{2075137D-5B77-4D01-94F0-3F45198E0993}"/>
    <dgm:cxn modelId="{5F13EEA7-F3A2-4D2B-B4F4-994EBDB248D2}" type="presOf" srcId="{DA587720-3E4E-4CCE-ADD8-90BEA3B9E44C}" destId="{2A1A297E-A32B-4347-9A43-A34865612B9A}" srcOrd="0" destOrd="0" presId="urn:microsoft.com/office/officeart/2008/layout/VerticalCurvedList"/>
    <dgm:cxn modelId="{B3C3CFAA-2179-480F-A96D-8AADCE894013}" srcId="{B64E3E2B-1817-4C85-A659-393ED3D286C9}" destId="{CB11507F-0AE9-44F4-9C1F-EA7F4FD1D748}" srcOrd="0" destOrd="0" parTransId="{20E80BD8-5493-4CDF-A6E3-6D645048801E}" sibTransId="{B4CE2C74-705F-45C3-AE2A-37AFFA0CCC32}"/>
    <dgm:cxn modelId="{450E7F58-C2CC-434A-AF0B-95F9C7E95620}" type="presParOf" srcId="{58A7D2E4-002E-466D-B083-B7696B5C3FEF}" destId="{AAF88ECC-E198-4243-A31E-8B1C3022AEBA}" srcOrd="0" destOrd="0" presId="urn:microsoft.com/office/officeart/2008/layout/VerticalCurvedList"/>
    <dgm:cxn modelId="{4D41F40D-236C-4EAE-810C-3F60F1DF92F9}" type="presParOf" srcId="{AAF88ECC-E198-4243-A31E-8B1C3022AEBA}" destId="{6933D1D6-7FD0-4034-981E-4D4EF5B0FE18}" srcOrd="0" destOrd="0" presId="urn:microsoft.com/office/officeart/2008/layout/VerticalCurvedList"/>
    <dgm:cxn modelId="{5678E5BF-72B0-478B-9FE1-E6D032D0C40F}" type="presParOf" srcId="{6933D1D6-7FD0-4034-981E-4D4EF5B0FE18}" destId="{30064CFD-502A-42F2-9A75-68A8DE3F8060}" srcOrd="0" destOrd="0" presId="urn:microsoft.com/office/officeart/2008/layout/VerticalCurvedList"/>
    <dgm:cxn modelId="{6F3EDE92-5EE2-42B2-8297-445F644242CC}" type="presParOf" srcId="{6933D1D6-7FD0-4034-981E-4D4EF5B0FE18}" destId="{3E315C9E-8E07-4F48-AC02-3CAD312970C6}" srcOrd="1" destOrd="0" presId="urn:microsoft.com/office/officeart/2008/layout/VerticalCurvedList"/>
    <dgm:cxn modelId="{D1BCFFF7-CCDA-4E4D-81FE-EE5ECD48B621}" type="presParOf" srcId="{6933D1D6-7FD0-4034-981E-4D4EF5B0FE18}" destId="{4E641619-55C6-4539-92C6-008B8BF40D4D}" srcOrd="2" destOrd="0" presId="urn:microsoft.com/office/officeart/2008/layout/VerticalCurvedList"/>
    <dgm:cxn modelId="{0E10C9BE-A6AD-4D71-8017-E3F2C0208C72}" type="presParOf" srcId="{6933D1D6-7FD0-4034-981E-4D4EF5B0FE18}" destId="{EC3873D3-1158-4E5E-AF73-93B819CA8C48}" srcOrd="3" destOrd="0" presId="urn:microsoft.com/office/officeart/2008/layout/VerticalCurvedList"/>
    <dgm:cxn modelId="{B657A4FD-B0BC-4606-8F83-B4D89357C79D}" type="presParOf" srcId="{AAF88ECC-E198-4243-A31E-8B1C3022AEBA}" destId="{371584E6-2EFE-4221-912E-D4F690A25F86}" srcOrd="1" destOrd="0" presId="urn:microsoft.com/office/officeart/2008/layout/VerticalCurvedList"/>
    <dgm:cxn modelId="{4B64910D-01A7-477E-BD9E-8AF372C62889}" type="presParOf" srcId="{AAF88ECC-E198-4243-A31E-8B1C3022AEBA}" destId="{0A5A373D-B7A6-4844-8A84-65A01FDF7216}" srcOrd="2" destOrd="0" presId="urn:microsoft.com/office/officeart/2008/layout/VerticalCurvedList"/>
    <dgm:cxn modelId="{DD6897E2-292F-4A1C-8007-FDE137416C01}" type="presParOf" srcId="{0A5A373D-B7A6-4844-8A84-65A01FDF7216}" destId="{AD5C89C2-18CE-4802-99AF-49600C87F2EB}" srcOrd="0" destOrd="0" presId="urn:microsoft.com/office/officeart/2008/layout/VerticalCurvedList"/>
    <dgm:cxn modelId="{8BF8AED0-1AAB-4AFC-91AC-FEF5B93A17F1}" type="presParOf" srcId="{AAF88ECC-E198-4243-A31E-8B1C3022AEBA}" destId="{EA4743EF-BDBF-4E93-BC02-B791597F20F1}" srcOrd="3" destOrd="0" presId="urn:microsoft.com/office/officeart/2008/layout/VerticalCurvedList"/>
    <dgm:cxn modelId="{5203BB3A-3C4A-4462-9CE4-FF458A2A5B26}" type="presParOf" srcId="{AAF88ECC-E198-4243-A31E-8B1C3022AEBA}" destId="{2B27B2E9-31F9-411B-9027-294BF6D846D3}" srcOrd="4" destOrd="0" presId="urn:microsoft.com/office/officeart/2008/layout/VerticalCurvedList"/>
    <dgm:cxn modelId="{4F7EB780-537D-488C-95F7-A865CF3D50DC}" type="presParOf" srcId="{2B27B2E9-31F9-411B-9027-294BF6D846D3}" destId="{9275F588-630C-4006-9080-886B8172BD4E}" srcOrd="0" destOrd="0" presId="urn:microsoft.com/office/officeart/2008/layout/VerticalCurvedList"/>
    <dgm:cxn modelId="{4C21D4B9-3B19-405B-8E18-92CC8B8AA96C}" type="presParOf" srcId="{AAF88ECC-E198-4243-A31E-8B1C3022AEBA}" destId="{A301A240-FBFE-47FF-B296-1B51886B6153}" srcOrd="5" destOrd="0" presId="urn:microsoft.com/office/officeart/2008/layout/VerticalCurvedList"/>
    <dgm:cxn modelId="{5E4F8638-86DD-427C-BDC2-AF7236CBB40A}" type="presParOf" srcId="{AAF88ECC-E198-4243-A31E-8B1C3022AEBA}" destId="{EFABB76F-4AB4-4EE2-9C3E-CA07522EE633}" srcOrd="6" destOrd="0" presId="urn:microsoft.com/office/officeart/2008/layout/VerticalCurvedList"/>
    <dgm:cxn modelId="{7F1B8D7F-374E-4D8A-A701-A1794D2EE9A3}" type="presParOf" srcId="{EFABB76F-4AB4-4EE2-9C3E-CA07522EE633}" destId="{09897452-EF87-415F-8284-B2925E33E2F5}" srcOrd="0" destOrd="0" presId="urn:microsoft.com/office/officeart/2008/layout/VerticalCurvedList"/>
    <dgm:cxn modelId="{C5710B6F-6422-4D49-B41A-5AE55EA6556B}" type="presParOf" srcId="{AAF88ECC-E198-4243-A31E-8B1C3022AEBA}" destId="{2A1A297E-A32B-4347-9A43-A34865612B9A}" srcOrd="7" destOrd="0" presId="urn:microsoft.com/office/officeart/2008/layout/VerticalCurvedList"/>
    <dgm:cxn modelId="{C6C7338A-17F0-4C61-AB2A-F3064A7DE4A6}" type="presParOf" srcId="{AAF88ECC-E198-4243-A31E-8B1C3022AEBA}" destId="{2A4A5AEB-4A6F-4C36-8626-0F2E350B2109}" srcOrd="8" destOrd="0" presId="urn:microsoft.com/office/officeart/2008/layout/VerticalCurvedList"/>
    <dgm:cxn modelId="{4A67C0ED-685E-4872-8744-0FBA68774140}" type="presParOf" srcId="{2A4A5AEB-4A6F-4C36-8626-0F2E350B2109}" destId="{42A7810F-0381-42BE-A865-21A3A91605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15C9E-8E07-4F48-AC02-3CAD312970C6}">
      <dsp:nvSpPr>
        <dsp:cNvPr id="0" name=""/>
        <dsp:cNvSpPr/>
      </dsp:nvSpPr>
      <dsp:spPr>
        <a:xfrm>
          <a:off x="-8131612" y="-1242167"/>
          <a:ext cx="9674845" cy="9674845"/>
        </a:xfrm>
        <a:prstGeom prst="blockArc">
          <a:avLst>
            <a:gd name="adj1" fmla="val 18900000"/>
            <a:gd name="adj2" fmla="val 2700000"/>
            <a:gd name="adj3" fmla="val 22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584E6-2EFE-4221-912E-D4F690A25F86}">
      <dsp:nvSpPr>
        <dsp:cNvPr id="0" name=""/>
        <dsp:cNvSpPr/>
      </dsp:nvSpPr>
      <dsp:spPr>
        <a:xfrm>
          <a:off x="894179" y="552806"/>
          <a:ext cx="9457704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Share what we know about Hat &amp; Black Creek:</a:t>
          </a:r>
          <a:b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Summarize monitoring data, discuss pollutants</a:t>
          </a:r>
        </a:p>
      </dsp:txBody>
      <dsp:txXfrm>
        <a:off x="894179" y="552806"/>
        <a:ext cx="9457704" cy="1106188"/>
      </dsp:txXfrm>
    </dsp:sp>
    <dsp:sp modelId="{AD5C89C2-18CE-4802-99AF-49600C87F2EB}">
      <dsp:nvSpPr>
        <dsp:cNvPr id="0" name=""/>
        <dsp:cNvSpPr/>
      </dsp:nvSpPr>
      <dsp:spPr>
        <a:xfrm>
          <a:off x="115822" y="41453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743EF-BDBF-4E93-BC02-B791597F20F1}">
      <dsp:nvSpPr>
        <dsp:cNvPr id="0" name=""/>
        <dsp:cNvSpPr/>
      </dsp:nvSpPr>
      <dsp:spPr>
        <a:xfrm>
          <a:off x="1441393" y="2212376"/>
          <a:ext cx="10178680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Describe process we will use to identify and </a:t>
          </a:r>
          <a:b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 address pollution in the streams</a:t>
          </a:r>
        </a:p>
      </dsp:txBody>
      <dsp:txXfrm>
        <a:off x="1441393" y="2212376"/>
        <a:ext cx="10178680" cy="1106188"/>
      </dsp:txXfrm>
    </dsp:sp>
    <dsp:sp modelId="{9275F588-630C-4006-9080-886B8172BD4E}">
      <dsp:nvSpPr>
        <dsp:cNvPr id="0" name=""/>
        <dsp:cNvSpPr/>
      </dsp:nvSpPr>
      <dsp:spPr>
        <a:xfrm>
          <a:off x="750025" y="207410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1A240-FBFE-47FF-B296-1B51886B6153}">
      <dsp:nvSpPr>
        <dsp:cNvPr id="0" name=""/>
        <dsp:cNvSpPr/>
      </dsp:nvSpPr>
      <dsp:spPr>
        <a:xfrm>
          <a:off x="1441393" y="3871945"/>
          <a:ext cx="10178680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Describe how you can get involved in this process</a:t>
          </a:r>
        </a:p>
      </dsp:txBody>
      <dsp:txXfrm>
        <a:off x="1441393" y="3871945"/>
        <a:ext cx="10178680" cy="1106188"/>
      </dsp:txXfrm>
    </dsp:sp>
    <dsp:sp modelId="{09897452-EF87-415F-8284-B2925E33E2F5}">
      <dsp:nvSpPr>
        <dsp:cNvPr id="0" name=""/>
        <dsp:cNvSpPr/>
      </dsp:nvSpPr>
      <dsp:spPr>
        <a:xfrm>
          <a:off x="750025" y="373367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A297E-A32B-4347-9A43-A34865612B9A}">
      <dsp:nvSpPr>
        <dsp:cNvPr id="0" name=""/>
        <dsp:cNvSpPr/>
      </dsp:nvSpPr>
      <dsp:spPr>
        <a:xfrm>
          <a:off x="807190" y="5531515"/>
          <a:ext cx="10812883" cy="11061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803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Answer your questions about this effort</a:t>
          </a:r>
        </a:p>
      </dsp:txBody>
      <dsp:txXfrm>
        <a:off x="807190" y="5531515"/>
        <a:ext cx="10812883" cy="1106188"/>
      </dsp:txXfrm>
    </dsp:sp>
    <dsp:sp modelId="{42A7810F-0381-42BE-A865-21A3A91605CC}">
      <dsp:nvSpPr>
        <dsp:cNvPr id="0" name=""/>
        <dsp:cNvSpPr/>
      </dsp:nvSpPr>
      <dsp:spPr>
        <a:xfrm>
          <a:off x="115822" y="5393242"/>
          <a:ext cx="1382735" cy="1382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DEQ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</p:txBody>
      </p:sp>
      <p:pic>
        <p:nvPicPr>
          <p:cNvPr id="7" name="Picture 6" title="DEQ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4.jpg"/><Relationship Id="rId7" Type="http://schemas.openxmlformats.org/officeDocument/2006/relationships/image" Target="../media/image4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2247420"/>
            <a:ext cx="6572250" cy="142781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Hat and Black Creek Clean Up Study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6251" y="5070170"/>
            <a:ext cx="4271494" cy="310243"/>
          </a:xfrm>
        </p:spPr>
        <p:txBody>
          <a:bodyPr/>
          <a:lstStyle/>
          <a:p>
            <a:r>
              <a:rPr lang="en-US" dirty="0"/>
              <a:t>Nesha McRae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6250" y="5410190"/>
            <a:ext cx="4672085" cy="340020"/>
          </a:xfrm>
        </p:spPr>
        <p:txBody>
          <a:bodyPr/>
          <a:lstStyle/>
          <a:p>
            <a:r>
              <a:rPr lang="en-US" dirty="0"/>
              <a:t>TMDL Coordinator, Valley Regional Office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6251" y="6046537"/>
            <a:ext cx="4271494" cy="310243"/>
          </a:xfrm>
        </p:spPr>
        <p:txBody>
          <a:bodyPr/>
          <a:lstStyle/>
          <a:p>
            <a:r>
              <a:rPr lang="en-US" dirty="0"/>
              <a:t>January 30, 2023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76250" y="5750210"/>
            <a:ext cx="4992711" cy="26654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9" name="Rectangle 8" descr="box"/>
          <p:cNvSpPr/>
          <p:nvPr/>
        </p:nvSpPr>
        <p:spPr>
          <a:xfrm>
            <a:off x="1241946" y="4039737"/>
            <a:ext cx="5806554" cy="64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715" y="3738356"/>
            <a:ext cx="9144000" cy="451802"/>
          </a:xfrm>
        </p:spPr>
        <p:txBody>
          <a:bodyPr>
            <a:noAutofit/>
          </a:bodyPr>
          <a:lstStyle/>
          <a:p>
            <a:r>
              <a:rPr lang="en-US" sz="3200" i="1" dirty="0"/>
              <a:t>Community Kick Off Meeting</a:t>
            </a:r>
          </a:p>
        </p:txBody>
      </p:sp>
      <p:pic>
        <p:nvPicPr>
          <p:cNvPr id="10" name="Picture 9" descr="Mill Creek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4118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093"/>
            <a:ext cx="12192000" cy="81009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199" y="166914"/>
            <a:ext cx="8229600" cy="91440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Moderately Sensitive: </a:t>
            </a:r>
            <a:r>
              <a:rPr lang="en-US" sz="4000" b="0" dirty="0">
                <a:solidFill>
                  <a:srgbClr val="FFC000"/>
                </a:solidFill>
              </a:rPr>
              <a:t>Dragonflies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008" y="6552586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159231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4669"/>
            <a:ext cx="12174521" cy="80622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2285" y="268514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</a:rPr>
              <a:t>Insensitive to Pollution: </a:t>
            </a:r>
            <a:r>
              <a:rPr lang="en-US" sz="4000" b="0" dirty="0">
                <a:solidFill>
                  <a:srgbClr val="FFC000"/>
                </a:solidFill>
              </a:rPr>
              <a:t>Blackflies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765" y="6450986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637307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am graphi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b="11045"/>
          <a:stretch/>
        </p:blipFill>
        <p:spPr>
          <a:xfrm>
            <a:off x="9070" y="-210625"/>
            <a:ext cx="10614980" cy="70686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6313" y="624517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12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30" name="Freeform 29" descr="Barometer graphic"/>
          <p:cNvSpPr/>
          <p:nvPr/>
        </p:nvSpPr>
        <p:spPr>
          <a:xfrm>
            <a:off x="9297216" y="164711"/>
            <a:ext cx="2320120" cy="6356810"/>
          </a:xfrm>
          <a:custGeom>
            <a:avLst/>
            <a:gdLst>
              <a:gd name="connsiteX0" fmla="*/ 1160060 w 2320120"/>
              <a:gd name="connsiteY0" fmla="*/ 0 h 6356810"/>
              <a:gd name="connsiteX1" fmla="*/ 2320120 w 2320120"/>
              <a:gd name="connsiteY1" fmla="*/ 1061808 h 6356810"/>
              <a:gd name="connsiteX2" fmla="*/ 2122000 w 2320120"/>
              <a:gd name="connsiteY2" fmla="*/ 1655475 h 6356810"/>
              <a:gd name="connsiteX3" fmla="*/ 2058698 w 2320120"/>
              <a:gd name="connsiteY3" fmla="*/ 1732958 h 6356810"/>
              <a:gd name="connsiteX4" fmla="*/ 2058698 w 2320120"/>
              <a:gd name="connsiteY4" fmla="*/ 2775637 h 6356810"/>
              <a:gd name="connsiteX5" fmla="*/ 2058698 w 2320120"/>
              <a:gd name="connsiteY5" fmla="*/ 2871707 h 6356810"/>
              <a:gd name="connsiteX6" fmla="*/ 2058698 w 2320120"/>
              <a:gd name="connsiteY6" fmla="*/ 4490934 h 6356810"/>
              <a:gd name="connsiteX7" fmla="*/ 2058698 w 2320120"/>
              <a:gd name="connsiteY7" fmla="*/ 4508323 h 6356810"/>
              <a:gd name="connsiteX8" fmla="*/ 2058698 w 2320120"/>
              <a:gd name="connsiteY8" fmla="*/ 6057258 h 6356810"/>
              <a:gd name="connsiteX9" fmla="*/ 1759146 w 2320120"/>
              <a:gd name="connsiteY9" fmla="*/ 6356810 h 6356810"/>
              <a:gd name="connsiteX10" fmla="*/ 560974 w 2320120"/>
              <a:gd name="connsiteY10" fmla="*/ 6356810 h 6356810"/>
              <a:gd name="connsiteX11" fmla="*/ 261422 w 2320120"/>
              <a:gd name="connsiteY11" fmla="*/ 6057258 h 6356810"/>
              <a:gd name="connsiteX12" fmla="*/ 261422 w 2320120"/>
              <a:gd name="connsiteY12" fmla="*/ 4508323 h 6356810"/>
              <a:gd name="connsiteX13" fmla="*/ 261422 w 2320120"/>
              <a:gd name="connsiteY13" fmla="*/ 4490934 h 6356810"/>
              <a:gd name="connsiteX14" fmla="*/ 261422 w 2320120"/>
              <a:gd name="connsiteY14" fmla="*/ 2871707 h 6356810"/>
              <a:gd name="connsiteX15" fmla="*/ 261422 w 2320120"/>
              <a:gd name="connsiteY15" fmla="*/ 2775637 h 6356810"/>
              <a:gd name="connsiteX16" fmla="*/ 261422 w 2320120"/>
              <a:gd name="connsiteY16" fmla="*/ 1732958 h 6356810"/>
              <a:gd name="connsiteX17" fmla="*/ 198120 w 2320120"/>
              <a:gd name="connsiteY17" fmla="*/ 1655475 h 6356810"/>
              <a:gd name="connsiteX18" fmla="*/ 0 w 2320120"/>
              <a:gd name="connsiteY18" fmla="*/ 1061808 h 6356810"/>
              <a:gd name="connsiteX19" fmla="*/ 1160060 w 2320120"/>
              <a:gd name="connsiteY19" fmla="*/ 0 h 635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20120" h="6356810">
                <a:moveTo>
                  <a:pt x="1160060" y="0"/>
                </a:moveTo>
                <a:cubicBezTo>
                  <a:pt x="1800743" y="0"/>
                  <a:pt x="2320120" y="475388"/>
                  <a:pt x="2320120" y="1061808"/>
                </a:cubicBezTo>
                <a:cubicBezTo>
                  <a:pt x="2320120" y="1281716"/>
                  <a:pt x="2247083" y="1486009"/>
                  <a:pt x="2122000" y="1655475"/>
                </a:cubicBezTo>
                <a:lnTo>
                  <a:pt x="2058698" y="1732958"/>
                </a:lnTo>
                <a:lnTo>
                  <a:pt x="2058698" y="2775637"/>
                </a:lnTo>
                <a:lnTo>
                  <a:pt x="2058698" y="2871707"/>
                </a:lnTo>
                <a:lnTo>
                  <a:pt x="2058698" y="4490934"/>
                </a:lnTo>
                <a:lnTo>
                  <a:pt x="2058698" y="4508323"/>
                </a:lnTo>
                <a:lnTo>
                  <a:pt x="2058698" y="6057258"/>
                </a:lnTo>
                <a:cubicBezTo>
                  <a:pt x="2058698" y="6222696"/>
                  <a:pt x="1924584" y="6356810"/>
                  <a:pt x="1759146" y="6356810"/>
                </a:cubicBezTo>
                <a:lnTo>
                  <a:pt x="560974" y="6356810"/>
                </a:lnTo>
                <a:cubicBezTo>
                  <a:pt x="395536" y="6356810"/>
                  <a:pt x="261422" y="6222696"/>
                  <a:pt x="261422" y="6057258"/>
                </a:cubicBezTo>
                <a:lnTo>
                  <a:pt x="261422" y="4508323"/>
                </a:lnTo>
                <a:lnTo>
                  <a:pt x="261422" y="4490934"/>
                </a:lnTo>
                <a:lnTo>
                  <a:pt x="261422" y="2871707"/>
                </a:lnTo>
                <a:lnTo>
                  <a:pt x="261422" y="2775637"/>
                </a:lnTo>
                <a:lnTo>
                  <a:pt x="261422" y="1732958"/>
                </a:lnTo>
                <a:lnTo>
                  <a:pt x="198120" y="1655475"/>
                </a:lnTo>
                <a:cubicBezTo>
                  <a:pt x="73037" y="1486009"/>
                  <a:pt x="0" y="1281716"/>
                  <a:pt x="0" y="1061808"/>
                </a:cubicBezTo>
                <a:cubicBezTo>
                  <a:pt x="0" y="475388"/>
                  <a:pt x="519377" y="0"/>
                  <a:pt x="1160060" y="0"/>
                </a:cubicBezTo>
                <a:close/>
              </a:path>
            </a:pathLst>
          </a:custGeom>
          <a:gradFill>
            <a:gsLst>
              <a:gs pos="0">
                <a:srgbClr val="66FF66"/>
              </a:gs>
              <a:gs pos="65000">
                <a:srgbClr val="FFFF66"/>
              </a:gs>
              <a:gs pos="46000">
                <a:srgbClr val="CCFF33"/>
              </a:gs>
              <a:gs pos="83000">
                <a:srgbClr val="FFC000"/>
              </a:gs>
              <a:gs pos="100000">
                <a:srgbClr val="FF0000"/>
              </a:gs>
            </a:gsLst>
            <a:lin ang="5400000" scaled="1"/>
          </a:gradFill>
          <a:ln w="222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42211" y="1974063"/>
            <a:ext cx="935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44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2211" y="3554960"/>
            <a:ext cx="91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8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9576" y="5195121"/>
            <a:ext cx="93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70" y="-252482"/>
            <a:ext cx="5947626" cy="2656114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6000" b="0" dirty="0">
                <a:solidFill>
                  <a:srgbClr val="256EAB"/>
                </a:solidFill>
              </a:rPr>
              <a:t>Virginia </a:t>
            </a:r>
            <a:r>
              <a:rPr lang="en-US" sz="6000" b="0" dirty="0"/>
              <a:t>Stream Condition Index</a:t>
            </a:r>
          </a:p>
        </p:txBody>
      </p:sp>
      <p:pic>
        <p:nvPicPr>
          <p:cNvPr id="16" name="Picture 15" descr="Macroinvertbrate ph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51" y="5737377"/>
            <a:ext cx="1528550" cy="10143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Macroinvertbrate phot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38" y="4069872"/>
            <a:ext cx="1405287" cy="9506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 descr="Macroinvertbrate ph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9" y="2739060"/>
            <a:ext cx="1527973" cy="10152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 descr="Macroinvertbrate phot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1" y="5820780"/>
            <a:ext cx="1405785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 descr="Macroinvertbrate phot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66" y="3086082"/>
            <a:ext cx="1612955" cy="1071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 descr="Macroinvertbrate pho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62" y="3807580"/>
            <a:ext cx="1052957" cy="15794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 descr="Macroinvertbrate ph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94" y="1665533"/>
            <a:ext cx="1575190" cy="10466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4" y="4638340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82" y="4889838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28" y="1470174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9" name="TextBox 28"/>
          <p:cNvSpPr txBox="1"/>
          <p:nvPr/>
        </p:nvSpPr>
        <p:spPr>
          <a:xfrm>
            <a:off x="6128557" y="6474684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Photos: Jan </a:t>
            </a:r>
            <a:r>
              <a:rPr lang="en-US" sz="1200" dirty="0" err="1">
                <a:latin typeface="+mj-lt"/>
              </a:rPr>
              <a:t>Hamrsky</a:t>
            </a:r>
            <a:r>
              <a:rPr lang="en-US" sz="1200" dirty="0"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31495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r>
              <a:rPr lang="en-US" dirty="0"/>
              <a:t>DEQ Biological Monitoring Stations</a:t>
            </a:r>
          </a:p>
        </p:txBody>
      </p:sp>
      <p:pic>
        <p:nvPicPr>
          <p:cNvPr id="7" name="Content Placeholder 6" descr="Map of DEQ biological monitoring stations in the Hat and Black Creek watersheds.">
            <a:extLst>
              <a:ext uri="{FF2B5EF4-FFF2-40B4-BE49-F238E27FC236}">
                <a16:creationId xmlns:a16="http://schemas.microsoft.com/office/drawing/2014/main" id="{F0ADCCB3-1E99-4CD4-A40D-AC1ACB66C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87"/>
            <a:ext cx="12294745" cy="6550025"/>
          </a:xfrm>
        </p:spPr>
      </p:pic>
    </p:spTree>
    <p:extLst>
      <p:ext uri="{BB962C8B-B14F-4D97-AF65-F5344CB8AC3E}">
        <p14:creationId xmlns:p14="http://schemas.microsoft.com/office/powerpoint/2010/main" val="124784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204"/>
            <a:ext cx="12192000" cy="4095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Black Creek Stream Condition Index Scores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70894"/>
            <a:ext cx="10515600" cy="409575"/>
          </a:xfrm>
        </p:spPr>
        <p:txBody>
          <a:bodyPr/>
          <a:lstStyle/>
          <a:p>
            <a:pPr algn="l"/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 descr="Black Creek stream condition index scores graph">
            <a:extLst>
              <a:ext uri="{FF2B5EF4-FFF2-40B4-BE49-F238E27FC236}">
                <a16:creationId xmlns:a16="http://schemas.microsoft.com/office/drawing/2014/main" id="{C526B50D-2445-4F05-B452-DC9705D30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" t="1374" r="1528" b="1142"/>
          <a:stretch/>
        </p:blipFill>
        <p:spPr>
          <a:xfrm>
            <a:off x="511629" y="890504"/>
            <a:ext cx="10842171" cy="59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37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Hat Creek Stream Condition Index Scores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Hat Creek stream condition index scores graph">
            <a:extLst>
              <a:ext uri="{FF2B5EF4-FFF2-40B4-BE49-F238E27FC236}">
                <a16:creationId xmlns:a16="http://schemas.microsoft.com/office/drawing/2014/main" id="{566A206E-EDD9-4185-BCE8-1577FF05C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" t="1213" r="886" b="1697"/>
          <a:stretch/>
        </p:blipFill>
        <p:spPr>
          <a:xfrm>
            <a:off x="373635" y="773739"/>
            <a:ext cx="10980165" cy="59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Benthic macroinvertebrate phot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4564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F2BBC9-4643-4C16-8178-1942A0E10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4904" y="2100072"/>
            <a:ext cx="5196840" cy="240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A3F903-ED5A-4C1A-8E8F-A731F76A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8128" y="1022684"/>
            <a:ext cx="437769" cy="85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904" y="2134992"/>
            <a:ext cx="5065776" cy="4201959"/>
          </a:xfrm>
        </p:spPr>
        <p:txBody>
          <a:bodyPr anchor="t">
            <a:normAutofit/>
          </a:bodyPr>
          <a:lstStyle/>
          <a:p>
            <a:r>
              <a:rPr lang="en-US" dirty="0"/>
              <a:t>Benthic stressor analysis</a:t>
            </a:r>
          </a:p>
          <a:p>
            <a:pPr lvl="1"/>
            <a:r>
              <a:rPr lang="en-US" sz="2800" dirty="0"/>
              <a:t>Evaluation of monitoring data</a:t>
            </a:r>
          </a:p>
          <a:p>
            <a:pPr lvl="1"/>
            <a:r>
              <a:rPr lang="en-US" sz="2800" dirty="0"/>
              <a:t>Comparison with healthy reference watershed data and stressor thresholds</a:t>
            </a:r>
          </a:p>
          <a:p>
            <a:pPr lvl="1"/>
            <a:r>
              <a:rPr lang="en-US" sz="2800" dirty="0"/>
              <a:t>Weight of evidence approach</a:t>
            </a:r>
          </a:p>
          <a:p>
            <a:pPr lvl="1"/>
            <a:r>
              <a:rPr lang="en-US" sz="2800" dirty="0"/>
              <a:t>Identification of most likely stressor(s)</a:t>
            </a:r>
          </a:p>
        </p:txBody>
      </p:sp>
      <p:sp>
        <p:nvSpPr>
          <p:cNvPr id="14" name="TextBox 13" descr="Photo credit, Jan Hamsky, www.lifeinfreshwater.net">
            <a:extLst>
              <a:ext uri="{FF2B5EF4-FFF2-40B4-BE49-F238E27FC236}">
                <a16:creationId xmlns:a16="http://schemas.microsoft.com/office/drawing/2014/main" id="{CF03CDA4-445B-40CB-9021-D8D02FE789DE}"/>
              </a:ext>
            </a:extLst>
          </p:cNvPr>
          <p:cNvSpPr txBox="1"/>
          <p:nvPr/>
        </p:nvSpPr>
        <p:spPr>
          <a:xfrm>
            <a:off x="5151101" y="6580991"/>
            <a:ext cx="429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Hamsky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www.lifeinfreshwater.net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985" y="688020"/>
            <a:ext cx="5501640" cy="1429512"/>
          </a:xfrm>
        </p:spPr>
        <p:txBody>
          <a:bodyPr anchor="ctr">
            <a:normAutofit fontScale="90000"/>
          </a:bodyPr>
          <a:lstStyle/>
          <a:p>
            <a:r>
              <a:rPr lang="en-US" sz="4400" b="0" dirty="0"/>
              <a:t>Biological Impairments</a:t>
            </a:r>
            <a:br>
              <a:rPr lang="en-US" sz="3400" b="0" dirty="0"/>
            </a:br>
            <a:r>
              <a:rPr lang="en-US" sz="3200" b="0" i="1" dirty="0"/>
              <a:t>Determining the cause…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16602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4300" y="2149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Candidate Stressors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318" y="1825625"/>
            <a:ext cx="3830053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Suspended solids</a:t>
            </a:r>
          </a:p>
          <a:p>
            <a:pPr>
              <a:lnSpc>
                <a:spcPct val="100000"/>
              </a:lnSpc>
            </a:pPr>
            <a:r>
              <a:rPr lang="en-US" dirty="0"/>
              <a:t>Deposited sediment</a:t>
            </a:r>
          </a:p>
          <a:p>
            <a:pPr>
              <a:lnSpc>
                <a:spcPct val="100000"/>
              </a:lnSpc>
            </a:pPr>
            <a:r>
              <a:rPr lang="en-US" dirty="0"/>
              <a:t>Dissolved oxygen</a:t>
            </a:r>
          </a:p>
          <a:p>
            <a:pPr>
              <a:lnSpc>
                <a:spcPct val="100000"/>
              </a:lnSpc>
            </a:pPr>
            <a:r>
              <a:rPr lang="en-US" dirty="0"/>
              <a:t>Phosphorus</a:t>
            </a:r>
          </a:p>
          <a:p>
            <a:pPr>
              <a:lnSpc>
                <a:spcPct val="100000"/>
              </a:lnSpc>
            </a:pPr>
            <a:r>
              <a:rPr lang="en-US" dirty="0"/>
              <a:t>Nitrogen</a:t>
            </a:r>
          </a:p>
          <a:p>
            <a:pPr>
              <a:lnSpc>
                <a:spcPct val="100000"/>
              </a:lnSpc>
            </a:pPr>
            <a:r>
              <a:rPr lang="en-US" dirty="0"/>
              <a:t>Ammonia</a:t>
            </a:r>
          </a:p>
          <a:p>
            <a:pPr>
              <a:lnSpc>
                <a:spcPct val="100000"/>
              </a:lnSpc>
            </a:pPr>
            <a:r>
              <a:rPr lang="en-US" dirty="0"/>
              <a:t>Total dissolved ions</a:t>
            </a:r>
          </a:p>
          <a:p>
            <a:pPr>
              <a:lnSpc>
                <a:spcPct val="100000"/>
              </a:lnSpc>
            </a:pPr>
            <a:r>
              <a:rPr lang="en-US" dirty="0"/>
              <a:t>Dissolved chloride</a:t>
            </a:r>
          </a:p>
          <a:p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372978" y="1757385"/>
            <a:ext cx="383005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Dissolved sulfate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Dissolved sodium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Dissolved potassium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Dissolved metals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Temperature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Conductivity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pH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Organic matter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8171380" y="1825625"/>
            <a:ext cx="3830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Sediment metals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Sediment toxics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Pesticides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Polycyclic Aromatic Hydrocarbons (PAHs)</a:t>
            </a: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dirty="0"/>
              <a:t>Polychlorinated Biphenyls (PCBs)</a:t>
            </a:r>
          </a:p>
        </p:txBody>
      </p:sp>
    </p:spTree>
    <p:extLst>
      <p:ext uri="{BB962C8B-B14F-4D97-AF65-F5344CB8AC3E}">
        <p14:creationId xmlns:p14="http://schemas.microsoft.com/office/powerpoint/2010/main" val="1309842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65429" y="141586"/>
            <a:ext cx="7104651" cy="1855656"/>
          </a:xfrm>
        </p:spPr>
        <p:txBody>
          <a:bodyPr>
            <a:normAutofit/>
          </a:bodyPr>
          <a:lstStyle/>
          <a:p>
            <a:r>
              <a:rPr lang="en-US" sz="4400" b="0" dirty="0"/>
              <a:t>Weighing the Evidence:</a:t>
            </a:r>
            <a:br>
              <a:rPr lang="en-US" sz="4400" b="0" dirty="0"/>
            </a:br>
            <a:r>
              <a:rPr lang="en-US" sz="3600" b="0" i="1" dirty="0">
                <a:solidFill>
                  <a:srgbClr val="256EAB"/>
                </a:solidFill>
              </a:rPr>
              <a:t>Sediment example</a:t>
            </a:r>
            <a:endParaRPr lang="en-US" sz="4400" b="0" i="1" dirty="0">
              <a:solidFill>
                <a:srgbClr val="256EAB"/>
              </a:solidFill>
            </a:endParaRPr>
          </a:p>
        </p:txBody>
      </p:sp>
      <p:pic>
        <p:nvPicPr>
          <p:cNvPr id="4" name="Content Placeholder 4" descr="Photo of eroding streambanks and areas of sediment depositio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pic>
        <p:nvPicPr>
          <p:cNvPr id="6" name="Picture 5" descr="Scale clip art">
            <a:extLst>
              <a:ext uri="{FF2B5EF4-FFF2-40B4-BE49-F238E27FC236}">
                <a16:creationId xmlns:a16="http://schemas.microsoft.com/office/drawing/2014/main" id="{96979E32-2A9F-4FB9-9147-D72390DB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70" y="2950418"/>
            <a:ext cx="6694810" cy="4178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61CEC2-A6E7-471C-ABF2-415B377F5430}"/>
              </a:ext>
            </a:extLst>
          </p:cNvPr>
          <p:cNvSpPr txBox="1"/>
          <p:nvPr/>
        </p:nvSpPr>
        <p:spPr>
          <a:xfrm>
            <a:off x="9673390" y="2485930"/>
            <a:ext cx="1997240" cy="138499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Intact streamside buffers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C7185-9A88-44FF-847E-FFE5F7BA1279}"/>
              </a:ext>
            </a:extLst>
          </p:cNvPr>
          <p:cNvSpPr txBox="1"/>
          <p:nvPr/>
        </p:nvSpPr>
        <p:spPr>
          <a:xfrm>
            <a:off x="5291046" y="2089375"/>
            <a:ext cx="286953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35000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Eroding streambanks</a:t>
            </a:r>
          </a:p>
          <a:p>
            <a:pPr algn="ctr">
              <a:spcBef>
                <a:spcPts val="600"/>
              </a:spcBef>
              <a:buSzPct val="135000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deposits</a:t>
            </a:r>
          </a:p>
          <a:p>
            <a:pPr algn="ctr">
              <a:spcBef>
                <a:spcPts val="600"/>
              </a:spcBef>
              <a:buSzPct val="135000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embedded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2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D8F1A-4F12-4EA6-A1B0-A5928EE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644652"/>
            <a:ext cx="5114542" cy="1929384"/>
          </a:xfrm>
        </p:spPr>
        <p:txBody>
          <a:bodyPr anchor="ctr">
            <a:normAutofit fontScale="90000"/>
          </a:bodyPr>
          <a:lstStyle/>
          <a:p>
            <a:r>
              <a:rPr lang="en-US" sz="4800" b="0" dirty="0"/>
              <a:t>Evidence of sediment as a stressor?</a:t>
            </a:r>
            <a:br>
              <a:rPr lang="en-US" sz="4400" dirty="0"/>
            </a:br>
            <a:endParaRPr lang="en-US" sz="4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92857-03A7-43C6-AB11-847E2A05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2" y="136525"/>
            <a:ext cx="6457697" cy="2250059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4000"/>
              </a:lnSpc>
            </a:pPr>
            <a:r>
              <a:rPr lang="en-US" dirty="0"/>
              <a:t>Biological monitoring data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Filterers are predominant functional feeding groups, abundance of collections in Black Creek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Abundance of net spinning caddisflies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C2E23-B95A-4CD5-8274-B75DB94D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C9B584-852F-4056-BF30-ABA66A23FD41}" type="slidenum">
              <a:rPr lang="en-US" smtClean="0"/>
              <a:pPr>
                <a:spcAft>
                  <a:spcPts val="600"/>
                </a:spcAft>
              </a:pPr>
              <a:t>19</a:t>
            </a:fld>
            <a:r>
              <a:rPr lang="en-US"/>
              <a:t>					</a:t>
            </a:r>
          </a:p>
        </p:txBody>
      </p:sp>
      <p:pic>
        <p:nvPicPr>
          <p:cNvPr id="9" name="Picture 8" descr="Graph showing functional feeding group community composition in Black Creek compared to a reference stream">
            <a:extLst>
              <a:ext uri="{FF2B5EF4-FFF2-40B4-BE49-F238E27FC236}">
                <a16:creationId xmlns:a16="http://schemas.microsoft.com/office/drawing/2014/main" id="{632B5F41-BA98-4CED-8CD1-CEA4CA9D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57" y="2648514"/>
            <a:ext cx="5552686" cy="4039757"/>
          </a:xfrm>
          <a:prstGeom prst="rect">
            <a:avLst/>
          </a:prstGeom>
        </p:spPr>
      </p:pic>
      <p:pic>
        <p:nvPicPr>
          <p:cNvPr id="12" name="Picture 11" descr="Functional feeding group composition in benthic communities in Hat Creek compared to Roach River ">
            <a:extLst>
              <a:ext uri="{FF2B5EF4-FFF2-40B4-BE49-F238E27FC236}">
                <a16:creationId xmlns:a16="http://schemas.microsoft.com/office/drawing/2014/main" id="{83421ED9-60B0-4EFA-A0D2-D8A2111E0A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489" r="2549" b="1766"/>
          <a:stretch/>
        </p:blipFill>
        <p:spPr bwMode="auto">
          <a:xfrm>
            <a:off x="6094476" y="2648514"/>
            <a:ext cx="5495281" cy="4041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45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42" y="272411"/>
            <a:ext cx="3016285" cy="56008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000" b="0" cap="all" dirty="0">
                <a:solidFill>
                  <a:srgbClr val="256EAB"/>
                </a:solidFill>
              </a:rPr>
              <a:t>Goals</a:t>
            </a:r>
            <a:r>
              <a:rPr lang="en-US" sz="4000" b="0" cap="all" dirty="0"/>
              <a:t> for our meeting</a:t>
            </a:r>
            <a:endParaRPr lang="en-US" sz="3600" b="0" i="1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9" name="Diagram 8" descr="Meeting goals diagram">
            <a:extLst>
              <a:ext uri="{FF2B5EF4-FFF2-40B4-BE49-F238E27FC236}">
                <a16:creationId xmlns:a16="http://schemas.microsoft.com/office/drawing/2014/main" id="{C405EE36-8019-486F-98E8-0E9BE4CF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19090"/>
              </p:ext>
            </p:extLst>
          </p:nvPr>
        </p:nvGraphicFramePr>
        <p:xfrm>
          <a:off x="1960421" y="-166255"/>
          <a:ext cx="11724640" cy="719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4B6CF84-77FC-4B1F-AFAC-633065419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53800" y="6483731"/>
            <a:ext cx="710045" cy="23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6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759A4F-2944-43BC-9634-EA567429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spinning caddisfly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Net spinning caddisfly photo">
            <a:extLst>
              <a:ext uri="{FF2B5EF4-FFF2-40B4-BE49-F238E27FC236}">
                <a16:creationId xmlns:a16="http://schemas.microsoft.com/office/drawing/2014/main" id="{C3C8AB42-C912-4243-A12A-DC373484F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D0965-1EE8-46CA-B76A-398AC387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61C9B584-852F-4056-BF30-ABA66A23FD41}" type="slidenum">
              <a:rPr lang="en-US" sz="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20</a:t>
            </a:fld>
            <a:r>
              <a:rPr lang="en-US" sz="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			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E1BB8-D4C1-4E27-84C4-3506E8703F49}"/>
              </a:ext>
            </a:extLst>
          </p:cNvPr>
          <p:cNvSpPr txBox="1"/>
          <p:nvPr/>
        </p:nvSpPr>
        <p:spPr>
          <a:xfrm>
            <a:off x="339765" y="6450986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70263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D8F1A-4F12-4EA6-A1B0-A5928EE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 b="0" dirty="0"/>
              <a:t>More evidence for sediment?</a:t>
            </a:r>
            <a:endParaRPr lang="en-US" sz="4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92857-03A7-43C6-AB11-847E2A05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dirty="0"/>
              <a:t>Stream bottom measurements</a:t>
            </a:r>
          </a:p>
          <a:p>
            <a:pPr lvl="1"/>
            <a:r>
              <a:rPr lang="en-US" sz="2200" dirty="0"/>
              <a:t>More sand and fines in both Hat and Black Creeks</a:t>
            </a:r>
          </a:p>
        </p:txBody>
      </p:sp>
      <p:pic>
        <p:nvPicPr>
          <p:cNvPr id="6" name="Picture 5" descr="Graph showing bottom substrate composition in Black Creek compared to a reference (unimpaired) stream">
            <a:extLst>
              <a:ext uri="{FF2B5EF4-FFF2-40B4-BE49-F238E27FC236}">
                <a16:creationId xmlns:a16="http://schemas.microsoft.com/office/drawing/2014/main" id="{26845F68-E4E3-4B44-91B0-D2055BE2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52" y="2569464"/>
            <a:ext cx="5481845" cy="3974338"/>
          </a:xfrm>
          <a:prstGeom prst="rect">
            <a:avLst/>
          </a:prstGeom>
        </p:spPr>
      </p:pic>
      <p:pic>
        <p:nvPicPr>
          <p:cNvPr id="5" name="Picture 4" descr="Graph showing bottom substrate composition in Hat Creek compared to a reference (unimpaired) stream">
            <a:extLst>
              <a:ext uri="{FF2B5EF4-FFF2-40B4-BE49-F238E27FC236}">
                <a16:creationId xmlns:a16="http://schemas.microsoft.com/office/drawing/2014/main" id="{F9E11274-6DE2-44CB-8345-3F19A030A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9464"/>
            <a:ext cx="5481845" cy="39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D8F1A-4F12-4EA6-A1B0-A5928EE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 b="0" dirty="0"/>
              <a:t>More evidence for sediment?</a:t>
            </a:r>
            <a:endParaRPr lang="en-US" sz="48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92857-03A7-43C6-AB11-847E2A05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054" y="190948"/>
            <a:ext cx="6665978" cy="2386584"/>
          </a:xfrm>
        </p:spPr>
        <p:txBody>
          <a:bodyPr anchor="ctr">
            <a:normAutofit/>
          </a:bodyPr>
          <a:lstStyle/>
          <a:p>
            <a:r>
              <a:rPr lang="en-US" dirty="0"/>
              <a:t>Habitat measurements</a:t>
            </a:r>
          </a:p>
          <a:p>
            <a:pPr lvl="1"/>
            <a:r>
              <a:rPr lang="en-US" sz="2200" dirty="0"/>
              <a:t>Both streams lack streamside vegetation (RIPVEG) and show evidence of sediment deposition (SEDIMENT)</a:t>
            </a:r>
          </a:p>
          <a:p>
            <a:pPr lvl="1"/>
            <a:r>
              <a:rPr lang="en-US" sz="2200" dirty="0"/>
              <a:t>Bank erosion &amp; embeddedness in Black Creek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C2E23-B95A-4CD5-8274-B75DB94D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C9B584-852F-4056-BF30-ABA66A23FD41}" type="slidenum">
              <a:rPr lang="en-US" smtClean="0"/>
              <a:pPr>
                <a:spcAft>
                  <a:spcPts val="600"/>
                </a:spcAft>
              </a:pPr>
              <a:t>22</a:t>
            </a:fld>
            <a:r>
              <a:rPr lang="en-US"/>
              <a:t>					</a:t>
            </a:r>
          </a:p>
        </p:txBody>
      </p:sp>
      <p:pic>
        <p:nvPicPr>
          <p:cNvPr id="7" name="Picture 6" descr="Habitat metric scores for Black Creek. Metrics with a * are statistically different from the reference site (α=0.05).">
            <a:extLst>
              <a:ext uri="{FF2B5EF4-FFF2-40B4-BE49-F238E27FC236}">
                <a16:creationId xmlns:a16="http://schemas.microsoft.com/office/drawing/2014/main" id="{614A35D8-A64C-454C-A36E-BA5F8266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2" y="2602218"/>
            <a:ext cx="5540946" cy="4023360"/>
          </a:xfrm>
          <a:prstGeom prst="rect">
            <a:avLst/>
          </a:prstGeom>
        </p:spPr>
      </p:pic>
      <p:pic>
        <p:nvPicPr>
          <p:cNvPr id="10" name="Picture 9" descr="Habitat metric scores for Hat Creek. Metrics with a * are statistically different from the reference site (α=0.05).">
            <a:extLst>
              <a:ext uri="{FF2B5EF4-FFF2-40B4-BE49-F238E27FC236}">
                <a16:creationId xmlns:a16="http://schemas.microsoft.com/office/drawing/2014/main" id="{F67C89E3-4F7D-4C17-8623-B1263FA10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90" y="2602218"/>
            <a:ext cx="5541677" cy="4023360"/>
          </a:xfrm>
          <a:prstGeom prst="rect">
            <a:avLst/>
          </a:prstGeom>
          <a:noFill/>
        </p:spPr>
      </p:pic>
      <p:sp>
        <p:nvSpPr>
          <p:cNvPr id="8" name="Oval 7" descr="Circle highlighting EMBED data">
            <a:extLst>
              <a:ext uri="{FF2B5EF4-FFF2-40B4-BE49-F238E27FC236}">
                <a16:creationId xmlns:a16="http://schemas.microsoft.com/office/drawing/2014/main" id="{3A862314-6E03-4CF5-8CF8-8F4D2E0B27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9032477">
            <a:off x="2149107" y="5972214"/>
            <a:ext cx="772160" cy="2336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Circle highlighting RIPVEG data">
            <a:extLst>
              <a:ext uri="{FF2B5EF4-FFF2-40B4-BE49-F238E27FC236}">
                <a16:creationId xmlns:a16="http://schemas.microsoft.com/office/drawing/2014/main" id="{B079C369-5037-42FB-ACC9-684967125C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9032477">
            <a:off x="3578164" y="5994649"/>
            <a:ext cx="820627" cy="1888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 descr="Circle highlighting SEDIMENT data">
            <a:extLst>
              <a:ext uri="{FF2B5EF4-FFF2-40B4-BE49-F238E27FC236}">
                <a16:creationId xmlns:a16="http://schemas.microsoft.com/office/drawing/2014/main" id="{5153C2B2-DD48-4E07-9730-E863C8C8CA1D}"/>
              </a:ext>
            </a:extLst>
          </p:cNvPr>
          <p:cNvSpPr/>
          <p:nvPr/>
        </p:nvSpPr>
        <p:spPr>
          <a:xfrm rot="19032477">
            <a:off x="3964609" y="6014296"/>
            <a:ext cx="908575" cy="2656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 descr="Circle highlighting BANKS data">
            <a:extLst>
              <a:ext uri="{FF2B5EF4-FFF2-40B4-BE49-F238E27FC236}">
                <a16:creationId xmlns:a16="http://schemas.microsoft.com/office/drawing/2014/main" id="{BB7EA365-7A00-4AFA-A9DB-1CECEAFB1E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9032477">
            <a:off x="729776" y="5921414"/>
            <a:ext cx="772160" cy="2336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 descr="Circle highlighting BANKVEG data">
            <a:extLst>
              <a:ext uri="{FF2B5EF4-FFF2-40B4-BE49-F238E27FC236}">
                <a16:creationId xmlns:a16="http://schemas.microsoft.com/office/drawing/2014/main" id="{DF8BFF68-7CAB-48D2-90CA-A1EA395FD7E7}"/>
              </a:ext>
            </a:extLst>
          </p:cNvPr>
          <p:cNvSpPr/>
          <p:nvPr/>
        </p:nvSpPr>
        <p:spPr>
          <a:xfrm rot="19032477">
            <a:off x="4433668" y="6028887"/>
            <a:ext cx="940094" cy="2364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 descr="Circle highlighting RIPVEG data">
            <a:extLst>
              <a:ext uri="{FF2B5EF4-FFF2-40B4-BE49-F238E27FC236}">
                <a16:creationId xmlns:a16="http://schemas.microsoft.com/office/drawing/2014/main" id="{62162444-2E81-4E3F-90E7-2091257D4A0F}"/>
              </a:ext>
            </a:extLst>
          </p:cNvPr>
          <p:cNvSpPr/>
          <p:nvPr/>
        </p:nvSpPr>
        <p:spPr>
          <a:xfrm rot="19032477">
            <a:off x="9556155" y="5972214"/>
            <a:ext cx="772160" cy="2336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 descr="Circle highlighting SEDIMENT data">
            <a:extLst>
              <a:ext uri="{FF2B5EF4-FFF2-40B4-BE49-F238E27FC236}">
                <a16:creationId xmlns:a16="http://schemas.microsoft.com/office/drawing/2014/main" id="{A4B3A10D-F3FC-46BC-9CE5-9EB226F9C95E}"/>
              </a:ext>
            </a:extLst>
          </p:cNvPr>
          <p:cNvSpPr/>
          <p:nvPr/>
        </p:nvSpPr>
        <p:spPr>
          <a:xfrm rot="19032477">
            <a:off x="9941509" y="6021491"/>
            <a:ext cx="897582" cy="261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2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D8F1A-4F12-4EA6-A1B0-A5928EE2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 b="0" dirty="0"/>
              <a:t>Phosphorus in Black Creek</a:t>
            </a:r>
            <a:endParaRPr lang="en-US" sz="48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92857-03A7-43C6-AB11-847E2A05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567" y="217559"/>
            <a:ext cx="6422193" cy="2386584"/>
          </a:xfrm>
        </p:spPr>
        <p:txBody>
          <a:bodyPr anchor="ctr">
            <a:normAutofit/>
          </a:bodyPr>
          <a:lstStyle/>
          <a:p>
            <a:r>
              <a:rPr lang="en-US" dirty="0"/>
              <a:t>High phosphorus concentrations</a:t>
            </a:r>
          </a:p>
          <a:p>
            <a:r>
              <a:rPr lang="en-US" dirty="0"/>
              <a:t>Low dissolved oxygen concentrations</a:t>
            </a:r>
          </a:p>
          <a:p>
            <a:r>
              <a:rPr lang="en-US" dirty="0"/>
              <a:t>Predominance of midge and black fly larvae (34%)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C2E23-B95A-4CD5-8274-B75DB94D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C9B584-852F-4056-BF30-ABA66A23FD41}" type="slidenum">
              <a:rPr lang="en-US" smtClean="0"/>
              <a:pPr>
                <a:spcAft>
                  <a:spcPts val="600"/>
                </a:spcAft>
              </a:pPr>
              <a:t>23</a:t>
            </a:fld>
            <a:r>
              <a:rPr lang="en-US"/>
              <a:t>					</a:t>
            </a:r>
          </a:p>
        </p:txBody>
      </p:sp>
      <p:pic>
        <p:nvPicPr>
          <p:cNvPr id="6" name="Picture 5" descr="Figure showing total phosphorus concentrations in Black Creek in 2020 and 2021">
            <a:extLst>
              <a:ext uri="{FF2B5EF4-FFF2-40B4-BE49-F238E27FC236}">
                <a16:creationId xmlns:a16="http://schemas.microsoft.com/office/drawing/2014/main" id="{4215A73E-CB82-4773-860E-A626AB91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525" y="2465799"/>
            <a:ext cx="5968503" cy="4340728"/>
          </a:xfrm>
          <a:prstGeom prst="rect">
            <a:avLst/>
          </a:prstGeom>
        </p:spPr>
      </p:pic>
      <p:pic>
        <p:nvPicPr>
          <p:cNvPr id="7" name="Picture 6" descr="Figure showing diurnal dissolved oxygen and corresponding water temperatures collected from Black Creek (2-BCK000.08) in 2022.  Colors represent the probability that dissolved oxygen data within that range would be responsible for causing stress (temperature probability thresholds are not shown).">
            <a:extLst>
              <a:ext uri="{FF2B5EF4-FFF2-40B4-BE49-F238E27FC236}">
                <a16:creationId xmlns:a16="http://schemas.microsoft.com/office/drawing/2014/main" id="{607F8897-FA16-4AED-9C4A-166A64C03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5529" r="3033" b="31177"/>
          <a:stretch/>
        </p:blipFill>
        <p:spPr>
          <a:xfrm>
            <a:off x="1909661" y="2386584"/>
            <a:ext cx="8369629" cy="43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eam graphi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" y="-503853"/>
            <a:ext cx="10577375" cy="7361853"/>
          </a:xfrm>
          <a:prstGeom prst="rect">
            <a:avLst/>
          </a:prstGeom>
        </p:spPr>
      </p:pic>
      <p:pic>
        <p:nvPicPr>
          <p:cNvPr id="7" name="Picture 6" descr="Stream graphi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11534"/>
          <a:stretch/>
        </p:blipFill>
        <p:spPr>
          <a:xfrm>
            <a:off x="3698" y="43543"/>
            <a:ext cx="10678816" cy="6814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1" y="8042"/>
            <a:ext cx="5122183" cy="1325563"/>
          </a:xfrm>
        </p:spPr>
        <p:txBody>
          <a:bodyPr>
            <a:normAutofit/>
          </a:bodyPr>
          <a:lstStyle/>
          <a:p>
            <a:r>
              <a:rPr lang="en-US" sz="4800" dirty="0"/>
              <a:t>What is a </a:t>
            </a:r>
            <a:r>
              <a:rPr lang="en-US" sz="4800" dirty="0">
                <a:solidFill>
                  <a:srgbClr val="256EAB"/>
                </a:solidFill>
              </a:rPr>
              <a:t>TMDL</a:t>
            </a:r>
            <a:r>
              <a:rPr lang="en-US" sz="4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6800" y="3728751"/>
            <a:ext cx="4697850" cy="259947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A </a:t>
            </a:r>
            <a:r>
              <a:rPr lang="en-US" sz="3000" dirty="0">
                <a:solidFill>
                  <a:srgbClr val="198569"/>
                </a:solidFill>
              </a:rPr>
              <a:t>T</a:t>
            </a:r>
            <a:r>
              <a:rPr lang="en-US" sz="3000" dirty="0"/>
              <a:t>otal </a:t>
            </a:r>
            <a:r>
              <a:rPr lang="en-US" sz="3000" dirty="0">
                <a:solidFill>
                  <a:srgbClr val="198569"/>
                </a:solidFill>
              </a:rPr>
              <a:t>M</a:t>
            </a:r>
            <a:r>
              <a:rPr lang="en-US" sz="3000" dirty="0"/>
              <a:t>aximum </a:t>
            </a:r>
            <a:r>
              <a:rPr lang="en-US" sz="3000" dirty="0">
                <a:solidFill>
                  <a:srgbClr val="198569"/>
                </a:solidFill>
              </a:rPr>
              <a:t>D</a:t>
            </a:r>
            <a:r>
              <a:rPr lang="en-US" sz="3000" dirty="0"/>
              <a:t>aily </a:t>
            </a:r>
            <a:r>
              <a:rPr lang="en-US" sz="3000" dirty="0">
                <a:solidFill>
                  <a:srgbClr val="198569"/>
                </a:solidFill>
              </a:rPr>
              <a:t>L</a:t>
            </a:r>
            <a:r>
              <a:rPr lang="en-US" sz="3000" dirty="0"/>
              <a:t>oad is the maximum amount of a pollutant that a waterbody can receive and still meet water quality standards.</a:t>
            </a:r>
          </a:p>
        </p:txBody>
      </p:sp>
      <p:pic>
        <p:nvPicPr>
          <p:cNvPr id="8" name="Picture 7" descr="Dump truck graphic"/>
          <p:cNvPicPr>
            <a:picLocks noChangeAspect="1"/>
          </p:cNvPicPr>
          <p:nvPr/>
        </p:nvPicPr>
        <p:blipFill rotWithShape="1">
          <a:blip r:embed="rId4"/>
          <a:srcRect l="5072" t="3118" r="5822" b="8204"/>
          <a:stretch/>
        </p:blipFill>
        <p:spPr>
          <a:xfrm>
            <a:off x="1854274" y="1208668"/>
            <a:ext cx="4001887" cy="23984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"/>
          </a:effectLst>
        </p:spPr>
      </p:pic>
      <p:pic>
        <p:nvPicPr>
          <p:cNvPr id="13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3" y="5028490"/>
            <a:ext cx="2464950" cy="16323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92" y="3882649"/>
            <a:ext cx="2545563" cy="168572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56" y="1990777"/>
            <a:ext cx="2452908" cy="162437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Content Placeholder 3" descr="Macroinvertbrate photo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0" t="21975" r="7834" b="12749"/>
          <a:stretch/>
        </p:blipFill>
        <p:spPr>
          <a:xfrm>
            <a:off x="734835" y="4971267"/>
            <a:ext cx="2599766" cy="171531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85" y="3798026"/>
            <a:ext cx="2717770" cy="180580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6" y="1807337"/>
            <a:ext cx="2717770" cy="17997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 descr="Macroinvertbrate ph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56" y="78581"/>
            <a:ext cx="2426844" cy="1607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518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9" y="257742"/>
            <a:ext cx="10515600" cy="13255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4000" dirty="0"/>
              <a:t>How do we develop a TMDL?</a:t>
            </a:r>
            <a:br>
              <a:rPr lang="en-US" dirty="0"/>
            </a:br>
            <a:r>
              <a:rPr lang="en-US" i="1" dirty="0">
                <a:solidFill>
                  <a:srgbClr val="256EAB"/>
                </a:solidFill>
              </a:rPr>
              <a:t>What’s the magic number…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9" y="2030899"/>
            <a:ext cx="4368668" cy="52656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Identify sources of sediment and phosphorus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Model their path to the stream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Determine reductions needed from each source to restore aquatic life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2" descr="Watershed graphic"/>
          <p:cNvGrpSpPr>
            <a:grpSpLocks/>
          </p:cNvGrpSpPr>
          <p:nvPr/>
        </p:nvGrpSpPr>
        <p:grpSpPr bwMode="auto">
          <a:xfrm>
            <a:off x="5411755" y="1690688"/>
            <a:ext cx="6780245" cy="5167312"/>
            <a:chOff x="23" y="-18"/>
            <a:chExt cx="5760" cy="4322"/>
          </a:xfrm>
        </p:grpSpPr>
        <p:pic>
          <p:nvPicPr>
            <p:cNvPr id="6" name="Picture 3" descr="DANRIVER"/>
            <p:cNvPicPr>
              <a:picLocks noChangeAspect="1" noChangeArrowheads="1"/>
            </p:cNvPicPr>
            <p:nvPr/>
          </p:nvPicPr>
          <p:blipFill>
            <a:blip r:embed="rId2" cstate="print"/>
            <a:srcRect l="27916" b="62500"/>
            <a:stretch>
              <a:fillRect/>
            </a:stretch>
          </p:blipFill>
          <p:spPr bwMode="auto">
            <a:xfrm>
              <a:off x="23" y="-18"/>
              <a:ext cx="5760" cy="4320"/>
            </a:xfrm>
            <a:prstGeom prst="rect">
              <a:avLst/>
            </a:prstGeom>
            <a:noFill/>
          </p:spPr>
        </p:pic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696" y="3278"/>
              <a:ext cx="2346" cy="1026"/>
            </a:xfrm>
            <a:custGeom>
              <a:avLst/>
              <a:gdLst/>
              <a:ahLst/>
              <a:cxnLst>
                <a:cxn ang="0">
                  <a:pos x="16" y="982"/>
                </a:cxn>
                <a:cxn ang="0">
                  <a:pos x="132" y="970"/>
                </a:cxn>
                <a:cxn ang="0">
                  <a:pos x="200" y="859"/>
                </a:cxn>
                <a:cxn ang="0">
                  <a:pos x="284" y="886"/>
                </a:cxn>
                <a:cxn ang="0">
                  <a:pos x="360" y="790"/>
                </a:cxn>
                <a:cxn ang="0">
                  <a:pos x="430" y="744"/>
                </a:cxn>
                <a:cxn ang="0">
                  <a:pos x="493" y="681"/>
                </a:cxn>
                <a:cxn ang="0">
                  <a:pos x="514" y="607"/>
                </a:cxn>
                <a:cxn ang="0">
                  <a:pos x="640" y="530"/>
                </a:cxn>
                <a:cxn ang="0">
                  <a:pos x="624" y="382"/>
                </a:cxn>
                <a:cxn ang="0">
                  <a:pos x="600" y="366"/>
                </a:cxn>
                <a:cxn ang="0">
                  <a:pos x="540" y="270"/>
                </a:cxn>
                <a:cxn ang="0">
                  <a:pos x="472" y="246"/>
                </a:cxn>
                <a:cxn ang="0">
                  <a:pos x="452" y="94"/>
                </a:cxn>
                <a:cxn ang="0">
                  <a:pos x="713" y="63"/>
                </a:cxn>
                <a:cxn ang="0">
                  <a:pos x="972" y="38"/>
                </a:cxn>
                <a:cxn ang="0">
                  <a:pos x="1519" y="10"/>
                </a:cxn>
                <a:cxn ang="0">
                  <a:pos x="2022" y="0"/>
                </a:cxn>
                <a:cxn ang="0">
                  <a:pos x="1948" y="90"/>
                </a:cxn>
                <a:cxn ang="0">
                  <a:pos x="1816" y="230"/>
                </a:cxn>
                <a:cxn ang="0">
                  <a:pos x="1812" y="310"/>
                </a:cxn>
                <a:cxn ang="0">
                  <a:pos x="1940" y="410"/>
                </a:cxn>
                <a:cxn ang="0">
                  <a:pos x="2072" y="486"/>
                </a:cxn>
                <a:cxn ang="0">
                  <a:pos x="2252" y="576"/>
                </a:cxn>
                <a:cxn ang="0">
                  <a:pos x="2346" y="628"/>
                </a:cxn>
                <a:cxn ang="0">
                  <a:pos x="2212" y="1018"/>
                </a:cxn>
                <a:cxn ang="0">
                  <a:pos x="0" y="1026"/>
                </a:cxn>
              </a:cxnLst>
              <a:rect l="0" t="0" r="r" b="b"/>
              <a:pathLst>
                <a:path w="2346" h="1026">
                  <a:moveTo>
                    <a:pt x="16" y="982"/>
                  </a:moveTo>
                  <a:lnTo>
                    <a:pt x="132" y="970"/>
                  </a:lnTo>
                  <a:lnTo>
                    <a:pt x="200" y="859"/>
                  </a:lnTo>
                  <a:lnTo>
                    <a:pt x="284" y="886"/>
                  </a:lnTo>
                  <a:lnTo>
                    <a:pt x="360" y="790"/>
                  </a:lnTo>
                  <a:lnTo>
                    <a:pt x="430" y="744"/>
                  </a:lnTo>
                  <a:lnTo>
                    <a:pt x="493" y="681"/>
                  </a:lnTo>
                  <a:lnTo>
                    <a:pt x="514" y="607"/>
                  </a:lnTo>
                  <a:lnTo>
                    <a:pt x="640" y="530"/>
                  </a:lnTo>
                  <a:lnTo>
                    <a:pt x="624" y="382"/>
                  </a:lnTo>
                  <a:lnTo>
                    <a:pt x="600" y="366"/>
                  </a:lnTo>
                  <a:lnTo>
                    <a:pt x="540" y="270"/>
                  </a:lnTo>
                  <a:lnTo>
                    <a:pt x="472" y="246"/>
                  </a:lnTo>
                  <a:lnTo>
                    <a:pt x="452" y="94"/>
                  </a:lnTo>
                  <a:lnTo>
                    <a:pt x="713" y="63"/>
                  </a:lnTo>
                  <a:lnTo>
                    <a:pt x="972" y="38"/>
                  </a:lnTo>
                  <a:lnTo>
                    <a:pt x="1519" y="10"/>
                  </a:lnTo>
                  <a:lnTo>
                    <a:pt x="2022" y="0"/>
                  </a:lnTo>
                  <a:lnTo>
                    <a:pt x="1948" y="90"/>
                  </a:lnTo>
                  <a:lnTo>
                    <a:pt x="1816" y="230"/>
                  </a:lnTo>
                  <a:lnTo>
                    <a:pt x="1812" y="310"/>
                  </a:lnTo>
                  <a:lnTo>
                    <a:pt x="1940" y="410"/>
                  </a:lnTo>
                  <a:lnTo>
                    <a:pt x="2072" y="486"/>
                  </a:lnTo>
                  <a:lnTo>
                    <a:pt x="2252" y="576"/>
                  </a:lnTo>
                  <a:lnTo>
                    <a:pt x="2346" y="628"/>
                  </a:lnTo>
                  <a:lnTo>
                    <a:pt x="2212" y="1018"/>
                  </a:lnTo>
                  <a:lnTo>
                    <a:pt x="0" y="1026"/>
                  </a:lnTo>
                </a:path>
              </a:pathLst>
            </a:custGeom>
            <a:solidFill>
              <a:srgbClr val="00A572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20" y="2273"/>
              <a:ext cx="1312" cy="1087"/>
            </a:xfrm>
            <a:custGeom>
              <a:avLst/>
              <a:gdLst/>
              <a:ahLst/>
              <a:cxnLst>
                <a:cxn ang="0">
                  <a:pos x="12" y="811"/>
                </a:cxn>
                <a:cxn ang="0">
                  <a:pos x="55" y="859"/>
                </a:cxn>
                <a:cxn ang="0">
                  <a:pos x="88" y="815"/>
                </a:cxn>
                <a:cxn ang="0">
                  <a:pos x="115" y="817"/>
                </a:cxn>
                <a:cxn ang="0">
                  <a:pos x="163" y="808"/>
                </a:cxn>
                <a:cxn ang="0">
                  <a:pos x="151" y="838"/>
                </a:cxn>
                <a:cxn ang="0">
                  <a:pos x="157" y="982"/>
                </a:cxn>
                <a:cxn ang="0">
                  <a:pos x="252" y="891"/>
                </a:cxn>
                <a:cxn ang="0">
                  <a:pos x="284" y="987"/>
                </a:cxn>
                <a:cxn ang="0">
                  <a:pos x="304" y="1027"/>
                </a:cxn>
                <a:cxn ang="0">
                  <a:pos x="356" y="1059"/>
                </a:cxn>
                <a:cxn ang="0">
                  <a:pos x="420" y="1067"/>
                </a:cxn>
                <a:cxn ang="0">
                  <a:pos x="468" y="1087"/>
                </a:cxn>
                <a:cxn ang="0">
                  <a:pos x="667" y="1073"/>
                </a:cxn>
                <a:cxn ang="0">
                  <a:pos x="728" y="1059"/>
                </a:cxn>
                <a:cxn ang="0">
                  <a:pos x="852" y="1051"/>
                </a:cxn>
                <a:cxn ang="0">
                  <a:pos x="932" y="1035"/>
                </a:cxn>
                <a:cxn ang="0">
                  <a:pos x="1024" y="1011"/>
                </a:cxn>
                <a:cxn ang="0">
                  <a:pos x="1108" y="975"/>
                </a:cxn>
                <a:cxn ang="0">
                  <a:pos x="1180" y="915"/>
                </a:cxn>
                <a:cxn ang="0">
                  <a:pos x="1280" y="799"/>
                </a:cxn>
                <a:cxn ang="0">
                  <a:pos x="1312" y="715"/>
                </a:cxn>
                <a:cxn ang="0">
                  <a:pos x="1300" y="639"/>
                </a:cxn>
                <a:cxn ang="0">
                  <a:pos x="1288" y="551"/>
                </a:cxn>
                <a:cxn ang="0">
                  <a:pos x="1300" y="403"/>
                </a:cxn>
                <a:cxn ang="0">
                  <a:pos x="1300" y="259"/>
                </a:cxn>
                <a:cxn ang="0">
                  <a:pos x="1304" y="99"/>
                </a:cxn>
                <a:cxn ang="0">
                  <a:pos x="1206" y="0"/>
                </a:cxn>
                <a:cxn ang="0">
                  <a:pos x="1184" y="55"/>
                </a:cxn>
                <a:cxn ang="0">
                  <a:pos x="1072" y="107"/>
                </a:cxn>
                <a:cxn ang="0">
                  <a:pos x="868" y="147"/>
                </a:cxn>
                <a:cxn ang="0">
                  <a:pos x="640" y="331"/>
                </a:cxn>
                <a:cxn ang="0">
                  <a:pos x="304" y="483"/>
                </a:cxn>
                <a:cxn ang="0">
                  <a:pos x="80" y="635"/>
                </a:cxn>
                <a:cxn ang="0">
                  <a:pos x="8" y="763"/>
                </a:cxn>
              </a:cxnLst>
              <a:rect l="0" t="0" r="r" b="b"/>
              <a:pathLst>
                <a:path w="1312" h="1087">
                  <a:moveTo>
                    <a:pt x="0" y="787"/>
                  </a:moveTo>
                  <a:lnTo>
                    <a:pt x="12" y="811"/>
                  </a:lnTo>
                  <a:lnTo>
                    <a:pt x="32" y="831"/>
                  </a:lnTo>
                  <a:lnTo>
                    <a:pt x="55" y="859"/>
                  </a:lnTo>
                  <a:lnTo>
                    <a:pt x="64" y="847"/>
                  </a:lnTo>
                  <a:lnTo>
                    <a:pt x="88" y="815"/>
                  </a:lnTo>
                  <a:lnTo>
                    <a:pt x="106" y="793"/>
                  </a:lnTo>
                  <a:lnTo>
                    <a:pt x="115" y="817"/>
                  </a:lnTo>
                  <a:lnTo>
                    <a:pt x="168" y="807"/>
                  </a:lnTo>
                  <a:lnTo>
                    <a:pt x="163" y="808"/>
                  </a:lnTo>
                  <a:lnTo>
                    <a:pt x="124" y="922"/>
                  </a:lnTo>
                  <a:lnTo>
                    <a:pt x="151" y="838"/>
                  </a:lnTo>
                  <a:lnTo>
                    <a:pt x="118" y="934"/>
                  </a:lnTo>
                  <a:lnTo>
                    <a:pt x="157" y="982"/>
                  </a:lnTo>
                  <a:lnTo>
                    <a:pt x="224" y="887"/>
                  </a:lnTo>
                  <a:lnTo>
                    <a:pt x="252" y="891"/>
                  </a:lnTo>
                  <a:lnTo>
                    <a:pt x="252" y="967"/>
                  </a:lnTo>
                  <a:lnTo>
                    <a:pt x="284" y="987"/>
                  </a:lnTo>
                  <a:lnTo>
                    <a:pt x="312" y="987"/>
                  </a:lnTo>
                  <a:lnTo>
                    <a:pt x="304" y="1027"/>
                  </a:lnTo>
                  <a:lnTo>
                    <a:pt x="312" y="1067"/>
                  </a:lnTo>
                  <a:lnTo>
                    <a:pt x="356" y="1059"/>
                  </a:lnTo>
                  <a:lnTo>
                    <a:pt x="392" y="1047"/>
                  </a:lnTo>
                  <a:lnTo>
                    <a:pt x="420" y="1067"/>
                  </a:lnTo>
                  <a:lnTo>
                    <a:pt x="444" y="1075"/>
                  </a:lnTo>
                  <a:lnTo>
                    <a:pt x="468" y="1087"/>
                  </a:lnTo>
                  <a:lnTo>
                    <a:pt x="512" y="1087"/>
                  </a:lnTo>
                  <a:lnTo>
                    <a:pt x="667" y="1073"/>
                  </a:lnTo>
                  <a:lnTo>
                    <a:pt x="620" y="1067"/>
                  </a:lnTo>
                  <a:lnTo>
                    <a:pt x="728" y="1059"/>
                  </a:lnTo>
                  <a:lnTo>
                    <a:pt x="804" y="1051"/>
                  </a:lnTo>
                  <a:lnTo>
                    <a:pt x="852" y="1051"/>
                  </a:lnTo>
                  <a:lnTo>
                    <a:pt x="888" y="1043"/>
                  </a:lnTo>
                  <a:lnTo>
                    <a:pt x="932" y="1035"/>
                  </a:lnTo>
                  <a:lnTo>
                    <a:pt x="972" y="1031"/>
                  </a:lnTo>
                  <a:lnTo>
                    <a:pt x="1024" y="1011"/>
                  </a:lnTo>
                  <a:lnTo>
                    <a:pt x="1068" y="987"/>
                  </a:lnTo>
                  <a:lnTo>
                    <a:pt x="1108" y="975"/>
                  </a:lnTo>
                  <a:lnTo>
                    <a:pt x="1164" y="935"/>
                  </a:lnTo>
                  <a:lnTo>
                    <a:pt x="1180" y="915"/>
                  </a:lnTo>
                  <a:lnTo>
                    <a:pt x="1196" y="895"/>
                  </a:lnTo>
                  <a:lnTo>
                    <a:pt x="1280" y="799"/>
                  </a:lnTo>
                  <a:lnTo>
                    <a:pt x="1300" y="763"/>
                  </a:lnTo>
                  <a:lnTo>
                    <a:pt x="1312" y="715"/>
                  </a:lnTo>
                  <a:lnTo>
                    <a:pt x="1308" y="675"/>
                  </a:lnTo>
                  <a:lnTo>
                    <a:pt x="1300" y="639"/>
                  </a:lnTo>
                  <a:lnTo>
                    <a:pt x="1288" y="607"/>
                  </a:lnTo>
                  <a:lnTo>
                    <a:pt x="1288" y="551"/>
                  </a:lnTo>
                  <a:lnTo>
                    <a:pt x="1296" y="507"/>
                  </a:lnTo>
                  <a:lnTo>
                    <a:pt x="1300" y="403"/>
                  </a:lnTo>
                  <a:lnTo>
                    <a:pt x="1300" y="355"/>
                  </a:lnTo>
                  <a:lnTo>
                    <a:pt x="1300" y="259"/>
                  </a:lnTo>
                  <a:lnTo>
                    <a:pt x="1304" y="143"/>
                  </a:lnTo>
                  <a:lnTo>
                    <a:pt x="1304" y="99"/>
                  </a:lnTo>
                  <a:lnTo>
                    <a:pt x="1233" y="7"/>
                  </a:lnTo>
                  <a:lnTo>
                    <a:pt x="1206" y="0"/>
                  </a:lnTo>
                  <a:lnTo>
                    <a:pt x="1188" y="3"/>
                  </a:lnTo>
                  <a:lnTo>
                    <a:pt x="1184" y="55"/>
                  </a:lnTo>
                  <a:lnTo>
                    <a:pt x="1152" y="67"/>
                  </a:lnTo>
                  <a:lnTo>
                    <a:pt x="1072" y="107"/>
                  </a:lnTo>
                  <a:lnTo>
                    <a:pt x="1040" y="107"/>
                  </a:lnTo>
                  <a:lnTo>
                    <a:pt x="868" y="147"/>
                  </a:lnTo>
                  <a:lnTo>
                    <a:pt x="650" y="154"/>
                  </a:lnTo>
                  <a:lnTo>
                    <a:pt x="640" y="331"/>
                  </a:lnTo>
                  <a:lnTo>
                    <a:pt x="524" y="383"/>
                  </a:lnTo>
                  <a:lnTo>
                    <a:pt x="304" y="483"/>
                  </a:lnTo>
                  <a:lnTo>
                    <a:pt x="204" y="563"/>
                  </a:lnTo>
                  <a:lnTo>
                    <a:pt x="80" y="635"/>
                  </a:lnTo>
                  <a:lnTo>
                    <a:pt x="44" y="687"/>
                  </a:lnTo>
                  <a:lnTo>
                    <a:pt x="8" y="763"/>
                  </a:lnTo>
                  <a:lnTo>
                    <a:pt x="0" y="787"/>
                  </a:lnTo>
                  <a:close/>
                </a:path>
              </a:pathLst>
            </a:custGeom>
            <a:solidFill>
              <a:srgbClr val="00CC99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86589" y="3699769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38299" y="4703042"/>
            <a:ext cx="16761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53182" y="4307978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88892" y="2493139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ton/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2830" y="6337987"/>
            <a:ext cx="4725337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Diagram: Adapted from the Center for TMDL and Watershed Studies at Virginia Tech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220368" y="5181838"/>
            <a:ext cx="137170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677054" y="3697378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reduction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962099" y="4718917"/>
            <a:ext cx="18285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reduction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53182" y="4291285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reduction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788892" y="2455795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440440" y="5741884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19 tons/</a:t>
            </a:r>
            <a:r>
              <a:rPr lang="en-US" sz="1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0148056" y="5181838"/>
            <a:ext cx="1810343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reduction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430033" y="5739133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 stream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37 tons/</a:t>
            </a:r>
            <a:r>
              <a:rPr lang="en-US" sz="16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020225" y="5945646"/>
            <a:ext cx="1991482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tons/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0014926" y="5968754"/>
            <a:ext cx="202692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</a:p>
        </p:txBody>
      </p:sp>
    </p:spTree>
    <p:extLst>
      <p:ext uri="{BB962C8B-B14F-4D97-AF65-F5344CB8AC3E}">
        <p14:creationId xmlns:p14="http://schemas.microsoft.com/office/powerpoint/2010/main" val="5781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14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0" dirty="0"/>
              <a:t>More than just a </a:t>
            </a:r>
            <a:r>
              <a:rPr lang="en-US" sz="4800" b="0" dirty="0">
                <a:solidFill>
                  <a:srgbClr val="256EAB"/>
                </a:solidFill>
              </a:rPr>
              <a:t>number</a:t>
            </a:r>
            <a:r>
              <a:rPr lang="en-US" sz="4800" b="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370" y="1869681"/>
            <a:ext cx="5003042" cy="4012442"/>
          </a:xfrm>
        </p:spPr>
        <p:txBody>
          <a:bodyPr/>
          <a:lstStyle/>
          <a:p>
            <a:r>
              <a:rPr lang="en-US" dirty="0"/>
              <a:t>Primary objective is to address pollution in our waterways</a:t>
            </a:r>
          </a:p>
          <a:p>
            <a:r>
              <a:rPr lang="en-US" dirty="0"/>
              <a:t>TMDL study is the first step</a:t>
            </a:r>
          </a:p>
          <a:p>
            <a:r>
              <a:rPr lang="en-US" dirty="0"/>
              <a:t>Followed by an implementation plan</a:t>
            </a:r>
          </a:p>
          <a:p>
            <a:r>
              <a:rPr lang="en-US" dirty="0"/>
              <a:t>Implementation through partnerships with local organizations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26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Benthic macroinverte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1" y="1825624"/>
            <a:ext cx="6105099" cy="4056499"/>
          </a:xfrm>
          <a:prstGeom prst="rect">
            <a:avLst/>
          </a:prstGeom>
        </p:spPr>
      </p:pic>
      <p:sp>
        <p:nvSpPr>
          <p:cNvPr id="6" name="TextBox 5" descr="Photo credit, Jan Hamsky, www.lifeinfreshwater.net"/>
          <p:cNvSpPr txBox="1"/>
          <p:nvPr/>
        </p:nvSpPr>
        <p:spPr>
          <a:xfrm>
            <a:off x="6086901" y="5882123"/>
            <a:ext cx="429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Hamsky</a:t>
            </a:r>
            <a:r>
              <a:rPr lang="en-US" sz="1200" dirty="0">
                <a:latin typeface="+mj-lt"/>
              </a:rPr>
              <a:t>; www.lifeinfreshwater.net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462427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917" y="345810"/>
            <a:ext cx="5885296" cy="16875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/>
              <a:t>How can you get involved?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0" i="1" kern="1200" dirty="0">
                <a:solidFill>
                  <a:srgbClr val="256EAB"/>
                </a:solidFill>
              </a:rPr>
              <a:t>We need to hear from you!!!</a:t>
            </a:r>
            <a:endParaRPr lang="en-US" sz="3400" b="0" i="1" kern="1200" dirty="0">
              <a:solidFill>
                <a:srgbClr val="256EA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337" y="2160852"/>
            <a:ext cx="5382057" cy="43513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Join the Advisory Committee </a:t>
            </a:r>
          </a:p>
          <a:p>
            <a:pPr lvl="1"/>
            <a:r>
              <a:rPr lang="en-US" sz="2800" dirty="0"/>
              <a:t>Represents the local community</a:t>
            </a:r>
          </a:p>
          <a:p>
            <a:pPr lvl="1"/>
            <a:r>
              <a:rPr lang="en-US" sz="2800" dirty="0"/>
              <a:t>Provides feedback on</a:t>
            </a:r>
          </a:p>
          <a:p>
            <a:pPr lvl="2"/>
            <a:r>
              <a:rPr lang="en-US" sz="2800" dirty="0"/>
              <a:t>Stressors to the benthic community</a:t>
            </a:r>
          </a:p>
          <a:p>
            <a:pPr lvl="2"/>
            <a:r>
              <a:rPr lang="en-US" sz="2800" dirty="0"/>
              <a:t>Land use </a:t>
            </a:r>
          </a:p>
          <a:p>
            <a:pPr lvl="2"/>
            <a:r>
              <a:rPr lang="en-US" sz="2800" dirty="0"/>
              <a:t>Pollutant sources</a:t>
            </a:r>
          </a:p>
          <a:p>
            <a:pPr lvl="2"/>
            <a:r>
              <a:rPr lang="en-US" sz="2800" dirty="0"/>
              <a:t>Key stakeholders and community meetings</a:t>
            </a:r>
          </a:p>
          <a:p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Volunteer monitoring phot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r="21309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tream phot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3881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7449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9662" y="619551"/>
            <a:ext cx="4368602" cy="6568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b="0" dirty="0">
                <a:ea typeface="+mn-ea"/>
              </a:rPr>
              <a:t>What’s Next?</a:t>
            </a:r>
          </a:p>
        </p:txBody>
      </p:sp>
      <p:pic>
        <p:nvPicPr>
          <p:cNvPr id="6" name="Picture 5" descr="Community meeting pho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  <a:defRPr/>
            </a:pPr>
            <a:fld id="{61C9B584-852F-4056-BF30-ABA66A23FD41}" type="slidenum">
              <a:rPr lang="en-US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 algn="l"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28</a:t>
            </a:fld>
            <a:r>
              <a:rPr lang="en-US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				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62" y="2391731"/>
            <a:ext cx="4368602" cy="2610167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0" dirty="0">
                <a:solidFill>
                  <a:srgbClr val="256EAB"/>
                </a:solidFill>
              </a:rPr>
              <a:t>Join us for the first Stakeholder Meeting!</a:t>
            </a:r>
            <a:br>
              <a:rPr lang="en-US" sz="2800" dirty="0">
                <a:solidFill>
                  <a:srgbClr val="256EAB"/>
                </a:solidFill>
              </a:rPr>
            </a:br>
            <a:br>
              <a:rPr lang="en-US" sz="2800" dirty="0">
                <a:solidFill>
                  <a:srgbClr val="256EAB"/>
                </a:solidFill>
              </a:rPr>
            </a:br>
            <a:r>
              <a:rPr lang="en-US" sz="2800" b="0" i="1" dirty="0">
                <a:solidFill>
                  <a:srgbClr val="256EAB"/>
                </a:solidFill>
              </a:rPr>
              <a:t>Nelson Memorial Library</a:t>
            </a:r>
            <a:br>
              <a:rPr lang="en-US" sz="2800" dirty="0">
                <a:solidFill>
                  <a:srgbClr val="256EAB"/>
                </a:solidFill>
              </a:rPr>
            </a:br>
            <a:r>
              <a:rPr lang="en-US" sz="2800" b="0" i="1" dirty="0">
                <a:solidFill>
                  <a:srgbClr val="256EAB"/>
                </a:solidFill>
              </a:rPr>
              <a:t>March 1, 2023</a:t>
            </a:r>
            <a:br>
              <a:rPr lang="en-US" sz="2800" b="0" i="1" dirty="0">
                <a:solidFill>
                  <a:srgbClr val="256EAB"/>
                </a:solidFill>
              </a:rPr>
            </a:br>
            <a:r>
              <a:rPr lang="en-US" sz="2800" b="0" i="1" dirty="0">
                <a:solidFill>
                  <a:srgbClr val="256EAB"/>
                </a:solidFill>
              </a:rPr>
              <a:t>2:00 p.m. – 4:00 p.m.</a:t>
            </a:r>
          </a:p>
        </p:txBody>
      </p:sp>
    </p:spTree>
    <p:extLst>
      <p:ext uri="{BB962C8B-B14F-4D97-AF65-F5344CB8AC3E}">
        <p14:creationId xmlns:p14="http://schemas.microsoft.com/office/powerpoint/2010/main" val="1542670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540" y="222844"/>
            <a:ext cx="5579660" cy="18434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Questions &amp;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540" y="2170906"/>
            <a:ext cx="5985681" cy="3660775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30-day public comment period (Jan. 25, 2023 – Feb. 24, 2023)</a:t>
            </a:r>
          </a:p>
          <a:p>
            <a:pPr marL="0" indent="0">
              <a:buNone/>
            </a:pPr>
            <a:r>
              <a:rPr lang="en-US" b="1" i="1" dirty="0"/>
              <a:t>Send comments to:</a:t>
            </a:r>
          </a:p>
          <a:p>
            <a:pPr marL="0" indent="0">
              <a:buNone/>
            </a:pPr>
            <a:r>
              <a:rPr lang="en-US" dirty="0"/>
              <a:t>Nesha McRae</a:t>
            </a:r>
          </a:p>
          <a:p>
            <a:pPr marL="0" indent="0">
              <a:buNone/>
            </a:pPr>
            <a:r>
              <a:rPr lang="en-US" dirty="0"/>
              <a:t>PO Box 3000</a:t>
            </a:r>
          </a:p>
          <a:p>
            <a:pPr marL="0" indent="0">
              <a:buNone/>
            </a:pPr>
            <a:r>
              <a:rPr lang="en-US" dirty="0"/>
              <a:t>Harrisonburg, VA 22801</a:t>
            </a:r>
          </a:p>
          <a:p>
            <a:pPr marL="0" indent="0">
              <a:buNone/>
            </a:pPr>
            <a:r>
              <a:rPr lang="en-US" dirty="0"/>
              <a:t>Nesha.mcrae@deq.virginia.gov</a:t>
            </a:r>
          </a:p>
        </p:txBody>
      </p:sp>
      <p:pic>
        <p:nvPicPr>
          <p:cNvPr id="6" name="Content Placeholder 5" descr="Mill Creek phot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4881" y="873875"/>
            <a:ext cx="6990994" cy="5243244"/>
          </a:xfrm>
        </p:spPr>
      </p:pic>
    </p:spTree>
    <p:extLst>
      <p:ext uri="{BB962C8B-B14F-4D97-AF65-F5344CB8AC3E}">
        <p14:creationId xmlns:p14="http://schemas.microsoft.com/office/powerpoint/2010/main" val="415431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 and Black Creek Watersheds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DB40109E-126F-4245-BB26-3BF4042FD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r="3425"/>
          <a:stretch/>
        </p:blipFill>
        <p:spPr>
          <a:xfrm>
            <a:off x="1" y="0"/>
            <a:ext cx="12180726" cy="6870472"/>
          </a:xfrm>
        </p:spPr>
      </p:pic>
    </p:spTree>
    <p:extLst>
      <p:ext uri="{BB962C8B-B14F-4D97-AF65-F5344CB8AC3E}">
        <p14:creationId xmlns:p14="http://schemas.microsoft.com/office/powerpoint/2010/main" val="187046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90" y="15915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800" b="0" dirty="0"/>
              <a:t>Why a </a:t>
            </a:r>
            <a:r>
              <a:rPr lang="en-US" sz="4800" b="0" dirty="0">
                <a:solidFill>
                  <a:srgbClr val="256EAB"/>
                </a:solidFill>
              </a:rPr>
              <a:t>study</a:t>
            </a:r>
            <a:r>
              <a:rPr lang="en-US" sz="4800" b="0" dirty="0"/>
              <a:t>?</a:t>
            </a:r>
            <a:endParaRPr lang="en-US" sz="44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93" y="1533160"/>
            <a:ext cx="6036903" cy="4730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Aquatic life designated use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All waters should support “</a:t>
            </a:r>
            <a:r>
              <a:rPr lang="en-US" i="1" dirty="0"/>
              <a:t>the propagation and growth of a balanced, indigenous population of aquatic life</a:t>
            </a:r>
            <a:r>
              <a:rPr lang="en-US" dirty="0"/>
              <a:t>”</a:t>
            </a:r>
          </a:p>
          <a:p>
            <a:pPr>
              <a:lnSpc>
                <a:spcPct val="114000"/>
              </a:lnSpc>
            </a:pPr>
            <a:r>
              <a:rPr lang="en-US" dirty="0"/>
              <a:t>What does this </a:t>
            </a:r>
            <a:r>
              <a:rPr lang="en-US" b="1" dirty="0">
                <a:solidFill>
                  <a:srgbClr val="198569"/>
                </a:solidFill>
              </a:rPr>
              <a:t>mean</a:t>
            </a:r>
            <a:r>
              <a:rPr lang="en-US" dirty="0"/>
              <a:t>?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Waters should be free of substances harmful to aquatic life</a:t>
            </a:r>
          </a:p>
          <a:p>
            <a:pPr>
              <a:lnSpc>
                <a:spcPct val="114000"/>
              </a:lnSpc>
            </a:pPr>
            <a:r>
              <a:rPr lang="en-US" dirty="0"/>
              <a:t>Monitor benthic macroinvertebrates (the bugs on the stream bottom) to determine if the standard is met</a:t>
            </a:r>
          </a:p>
          <a:p>
            <a:pPr lvl="1">
              <a:lnSpc>
                <a:spcPct val="114000"/>
              </a:lnSpc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Macroinvert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43" y="0"/>
            <a:ext cx="4566957" cy="6850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0620" y="159157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56837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62" y="303131"/>
            <a:ext cx="4368602" cy="1535118"/>
          </a:xfrm>
        </p:spPr>
        <p:txBody>
          <a:bodyPr anchor="b">
            <a:normAutofit/>
          </a:bodyPr>
          <a:lstStyle/>
          <a:p>
            <a:r>
              <a:rPr lang="en-US" sz="4200" b="0" dirty="0"/>
              <a:t>Why should we care about bugs?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662" y="2141379"/>
            <a:ext cx="4243589" cy="441349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Consume algae and organic matter </a:t>
            </a:r>
            <a:r>
              <a:rPr lang="en-US" dirty="0">
                <a:sym typeface="Wingdings" panose="05000000000000000000" pitchFamily="2" charset="2"/>
              </a:rPr>
              <a:t> nutrient cycling</a:t>
            </a:r>
          </a:p>
          <a:p>
            <a:r>
              <a:rPr lang="en-US" dirty="0">
                <a:sym typeface="Wingdings" panose="05000000000000000000" pitchFamily="2" charset="2"/>
              </a:rPr>
              <a:t>Aquatic food chain</a:t>
            </a:r>
          </a:p>
          <a:p>
            <a:r>
              <a:rPr lang="en-US" dirty="0">
                <a:sym typeface="Wingdings" panose="05000000000000000000" pitchFamily="2" charset="2"/>
              </a:rPr>
              <a:t>Our “canary in the coal mine”</a:t>
            </a:r>
          </a:p>
          <a:p>
            <a:r>
              <a:rPr lang="en-US" dirty="0">
                <a:sym typeface="Wingdings" panose="05000000000000000000" pitchFamily="2" charset="2"/>
              </a:rPr>
              <a:t>Chemical monitoring =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 snapshot in time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Long lived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Relatively immobile</a:t>
            </a:r>
          </a:p>
          <a:p>
            <a:endParaRPr lang="en-US" dirty="0"/>
          </a:p>
        </p:txBody>
      </p:sp>
      <p:pic>
        <p:nvPicPr>
          <p:cNvPr id="4" name="Content Placeholder 4" descr="Stream photo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872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441" y="134164"/>
            <a:ext cx="5626338" cy="1535118"/>
          </a:xfrm>
        </p:spPr>
        <p:txBody>
          <a:bodyPr anchor="b">
            <a:noAutofit/>
          </a:bodyPr>
          <a:lstStyle/>
          <a:p>
            <a:r>
              <a:rPr lang="en-US" sz="4200" b="0" dirty="0"/>
              <a:t>Determining a </a:t>
            </a:r>
            <a:r>
              <a:rPr lang="en-US" sz="4200" b="0" dirty="0">
                <a:solidFill>
                  <a:srgbClr val="256EAB"/>
                </a:solidFill>
              </a:rPr>
              <a:t>biological impairment</a:t>
            </a:r>
            <a:endParaRPr lang="en-US" sz="4200" b="0" dirty="0"/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441" y="1803446"/>
            <a:ext cx="4655791" cy="456965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sz="3200" dirty="0"/>
              <a:t>DEQ biological monitoring data (spring and fall)</a:t>
            </a: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rgbClr val="198569"/>
                </a:solidFill>
              </a:rPr>
              <a:t>V</a:t>
            </a:r>
            <a:r>
              <a:rPr lang="en-US" sz="3200" dirty="0"/>
              <a:t>A </a:t>
            </a:r>
            <a:r>
              <a:rPr lang="en-US" sz="3200" dirty="0">
                <a:solidFill>
                  <a:srgbClr val="198569"/>
                </a:solidFill>
              </a:rPr>
              <a:t>S</a:t>
            </a:r>
            <a:r>
              <a:rPr lang="en-US" sz="3200" dirty="0"/>
              <a:t>tream </a:t>
            </a:r>
            <a:r>
              <a:rPr lang="en-US" sz="3200" dirty="0">
                <a:solidFill>
                  <a:srgbClr val="198569"/>
                </a:solidFill>
              </a:rPr>
              <a:t>C</a:t>
            </a:r>
            <a:r>
              <a:rPr lang="en-US" sz="3200" dirty="0"/>
              <a:t>ondition </a:t>
            </a:r>
            <a:r>
              <a:rPr lang="en-US" sz="3200" dirty="0">
                <a:solidFill>
                  <a:srgbClr val="198569"/>
                </a:solidFill>
              </a:rPr>
              <a:t>I</a:t>
            </a:r>
            <a:r>
              <a:rPr lang="en-US" sz="3200" dirty="0"/>
              <a:t>ndex is our </a:t>
            </a:r>
            <a:r>
              <a:rPr lang="en-US" sz="3200" dirty="0">
                <a:solidFill>
                  <a:srgbClr val="198569"/>
                </a:solidFill>
              </a:rPr>
              <a:t>barometer</a:t>
            </a: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Diversity, pollution tolerance, feeding group</a:t>
            </a: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Target score of ≥60</a:t>
            </a:r>
          </a:p>
          <a:p>
            <a:endParaRPr lang="en-US" dirty="0"/>
          </a:p>
        </p:txBody>
      </p:sp>
      <p:pic>
        <p:nvPicPr>
          <p:cNvPr id="4" name="Content Placeholder 4" descr="Benthic macroinvertebrate pho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r="163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814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454"/>
            <a:ext cx="12186762" cy="8097428"/>
          </a:xfrm>
        </p:spPr>
      </p:pic>
      <p:sp>
        <p:nvSpPr>
          <p:cNvPr id="5" name="TextBox 4"/>
          <p:cNvSpPr txBox="1"/>
          <p:nvPr/>
        </p:nvSpPr>
        <p:spPr>
          <a:xfrm>
            <a:off x="433536" y="6392315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9183" y="188686"/>
            <a:ext cx="10321403" cy="914400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Sensitive to pollution: </a:t>
            </a:r>
            <a:r>
              <a:rPr lang="en-US" sz="4000" b="0" dirty="0">
                <a:solidFill>
                  <a:srgbClr val="FFC000"/>
                </a:solidFill>
              </a:rPr>
              <a:t>Stoneflies</a:t>
            </a:r>
          </a:p>
        </p:txBody>
      </p:sp>
    </p:spTree>
    <p:extLst>
      <p:ext uri="{BB962C8B-B14F-4D97-AF65-F5344CB8AC3E}">
        <p14:creationId xmlns:p14="http://schemas.microsoft.com/office/powerpoint/2010/main" val="1551872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</a:rPr>
              <a:t>Sensitive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chemeClr val="bg1"/>
                </a:solidFill>
              </a:rPr>
              <a:t>to pollution: Mayflies</a:t>
            </a:r>
            <a:br>
              <a:rPr lang="en-US" sz="3200" b="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60794"/>
            <a:ext cx="12174060" cy="8086526"/>
          </a:xfrm>
        </p:spPr>
      </p:pic>
      <p:sp>
        <p:nvSpPr>
          <p:cNvPr id="5" name="TextBox 4"/>
          <p:cNvSpPr txBox="1"/>
          <p:nvPr/>
        </p:nvSpPr>
        <p:spPr>
          <a:xfrm>
            <a:off x="302566" y="6515425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7" name="Title 2" title="Sensitive to pollution: Mayflies"/>
          <p:cNvSpPr txBox="1">
            <a:spLocks/>
          </p:cNvSpPr>
          <p:nvPr/>
        </p:nvSpPr>
        <p:spPr>
          <a:xfrm>
            <a:off x="872645" y="188686"/>
            <a:ext cx="1044670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bg1"/>
                </a:solidFill>
              </a:rPr>
              <a:t>Sensitive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0" dirty="0">
                <a:solidFill>
                  <a:schemeClr val="bg1"/>
                </a:solidFill>
              </a:rPr>
              <a:t>to pollution: </a:t>
            </a:r>
            <a:r>
              <a:rPr lang="en-US" sz="4000" b="0" dirty="0">
                <a:solidFill>
                  <a:srgbClr val="FFC000"/>
                </a:solidFill>
              </a:rPr>
              <a:t>Mayflies</a:t>
            </a:r>
          </a:p>
        </p:txBody>
      </p:sp>
    </p:spTree>
    <p:extLst>
      <p:ext uri="{BB962C8B-B14F-4D97-AF65-F5344CB8AC3E}">
        <p14:creationId xmlns:p14="http://schemas.microsoft.com/office/powerpoint/2010/main" val="10678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Caddisflies</a:t>
            </a:r>
          </a:p>
        </p:txBody>
      </p:sp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0" y="-713432"/>
            <a:ext cx="12186326" cy="8068826"/>
          </a:xfrm>
        </p:spPr>
      </p:pic>
      <p:sp>
        <p:nvSpPr>
          <p:cNvPr id="5" name="TextBox 4"/>
          <p:cNvSpPr txBox="1"/>
          <p:nvPr/>
        </p:nvSpPr>
        <p:spPr>
          <a:xfrm>
            <a:off x="8963483" y="6338986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7" name="Title 2" title="Sensitive to pollution: Caddisflies"/>
          <p:cNvSpPr txBox="1">
            <a:spLocks/>
          </p:cNvSpPr>
          <p:nvPr/>
        </p:nvSpPr>
        <p:spPr>
          <a:xfrm>
            <a:off x="812801" y="101602"/>
            <a:ext cx="1042125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bg1"/>
                </a:solidFill>
              </a:rPr>
              <a:t>Sensitive to pollution: </a:t>
            </a:r>
            <a:r>
              <a:rPr lang="en-US" sz="4000" b="0" dirty="0">
                <a:solidFill>
                  <a:srgbClr val="FFC000"/>
                </a:solidFill>
              </a:rPr>
              <a:t>Caddisflies</a:t>
            </a:r>
          </a:p>
        </p:txBody>
      </p:sp>
    </p:spTree>
    <p:extLst>
      <p:ext uri="{BB962C8B-B14F-4D97-AF65-F5344CB8AC3E}">
        <p14:creationId xmlns:p14="http://schemas.microsoft.com/office/powerpoint/2010/main" val="251745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PPT Template2019.potx" id="{A6C04ACF-9990-4E55-BF95-93242254EF5D}" vid="{A771141E-8139-42B4-B0F6-FA1069C444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Template2019</Template>
  <TotalTime>4628</TotalTime>
  <Words>939</Words>
  <Application>Microsoft Office PowerPoint</Application>
  <PresentationFormat>Widescreen</PresentationFormat>
  <Paragraphs>173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Office Theme</vt:lpstr>
      <vt:lpstr>Hat and Black Creek Clean Up Study</vt:lpstr>
      <vt:lpstr>Goals for our meeting</vt:lpstr>
      <vt:lpstr>Hat and Black Creek Watersheds</vt:lpstr>
      <vt:lpstr>Why a study?</vt:lpstr>
      <vt:lpstr>Why should we care about bugs?</vt:lpstr>
      <vt:lpstr>Determining a biological impairment</vt:lpstr>
      <vt:lpstr>Sensitive to pollution: Stoneflies</vt:lpstr>
      <vt:lpstr>Sensitive to pollution: Mayflies </vt:lpstr>
      <vt:lpstr>Caddisflies</vt:lpstr>
      <vt:lpstr>Moderately Sensitive: Dragonflies</vt:lpstr>
      <vt:lpstr>Insensitive to Pollution: Blackflies</vt:lpstr>
      <vt:lpstr>Virginia Stream Condition Index</vt:lpstr>
      <vt:lpstr>DEQ Biological Monitoring Stations</vt:lpstr>
      <vt:lpstr>Black Creek Stream Condition Index Scores</vt:lpstr>
      <vt:lpstr>Hat Creek Stream Condition Index Scores</vt:lpstr>
      <vt:lpstr>Biological Impairments Determining the cause…</vt:lpstr>
      <vt:lpstr>Candidate Stressors </vt:lpstr>
      <vt:lpstr>Weighing the Evidence: Sediment example</vt:lpstr>
      <vt:lpstr>Evidence of sediment as a stressor? </vt:lpstr>
      <vt:lpstr>Net spinning caddisfly</vt:lpstr>
      <vt:lpstr>More evidence for sediment?</vt:lpstr>
      <vt:lpstr>More evidence for sediment?</vt:lpstr>
      <vt:lpstr>Phosphorus in Black Creek</vt:lpstr>
      <vt:lpstr>What is a TMDL?</vt:lpstr>
      <vt:lpstr>How do we develop a TMDL? What’s the magic number…</vt:lpstr>
      <vt:lpstr>More than just a number?</vt:lpstr>
      <vt:lpstr>How can you get involved? We need to hear from you!!!</vt:lpstr>
      <vt:lpstr>Join us for the first Stakeholder Meeting!  Nelson Memorial Library March 1, 2023 2:00 p.m. – 4:00 p.m.</vt:lpstr>
      <vt:lpstr>Questions &amp; Comments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Nesha (DEQ)</dc:creator>
  <cp:lastModifiedBy>McRae, Nesha (DEQ)</cp:lastModifiedBy>
  <cp:revision>141</cp:revision>
  <dcterms:created xsi:type="dcterms:W3CDTF">2020-10-29T12:42:25Z</dcterms:created>
  <dcterms:modified xsi:type="dcterms:W3CDTF">2023-01-24T14:31:11Z</dcterms:modified>
</cp:coreProperties>
</file>