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43"/>
  </p:notesMasterIdLst>
  <p:handoutMasterIdLst>
    <p:handoutMasterId r:id="rId44"/>
  </p:handoutMasterIdLst>
  <p:sldIdLst>
    <p:sldId id="257" r:id="rId6"/>
    <p:sldId id="262" r:id="rId7"/>
    <p:sldId id="263" r:id="rId8"/>
    <p:sldId id="264" r:id="rId9"/>
    <p:sldId id="261" r:id="rId10"/>
    <p:sldId id="274" r:id="rId11"/>
    <p:sldId id="275" r:id="rId12"/>
    <p:sldId id="272" r:id="rId13"/>
    <p:sldId id="265" r:id="rId14"/>
    <p:sldId id="278" r:id="rId15"/>
    <p:sldId id="276" r:id="rId16"/>
    <p:sldId id="282" r:id="rId17"/>
    <p:sldId id="293" r:id="rId18"/>
    <p:sldId id="273" r:id="rId19"/>
    <p:sldId id="277" r:id="rId20"/>
    <p:sldId id="284" r:id="rId21"/>
    <p:sldId id="279" r:id="rId22"/>
    <p:sldId id="280" r:id="rId23"/>
    <p:sldId id="281" r:id="rId24"/>
    <p:sldId id="271" r:id="rId25"/>
    <p:sldId id="266" r:id="rId26"/>
    <p:sldId id="283" r:id="rId27"/>
    <p:sldId id="267" r:id="rId28"/>
    <p:sldId id="256" r:id="rId29"/>
    <p:sldId id="285" r:id="rId30"/>
    <p:sldId id="258" r:id="rId31"/>
    <p:sldId id="259" r:id="rId32"/>
    <p:sldId id="260" r:id="rId33"/>
    <p:sldId id="286" r:id="rId34"/>
    <p:sldId id="287" r:id="rId35"/>
    <p:sldId id="288" r:id="rId36"/>
    <p:sldId id="289" r:id="rId37"/>
    <p:sldId id="290" r:id="rId38"/>
    <p:sldId id="291" r:id="rId39"/>
    <p:sldId id="292" r:id="rId40"/>
    <p:sldId id="268" r:id="rId41"/>
    <p:sldId id="26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EAB"/>
    <a:srgbClr val="277EA9"/>
    <a:srgbClr val="198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26120-F25A-40AD-BA0F-E3631DA38FAD}" v="1745" dt="2023-04-10T12:52:33.412"/>
    <p1510:client id="{9367A141-247D-43F7-B217-7AA3752963CC}" v="79" dt="2023-04-10T01:03:41.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143" autoAdjust="0"/>
    <p:restoredTop sz="94660"/>
  </p:normalViewPr>
  <p:slideViewPr>
    <p:cSldViewPr snapToGrid="0">
      <p:cViewPr varScale="1">
        <p:scale>
          <a:sx n="74" d="100"/>
          <a:sy n="74" d="100"/>
        </p:scale>
        <p:origin x="72" y="254"/>
      </p:cViewPr>
      <p:guideLst/>
    </p:cSldViewPr>
  </p:slideViewPr>
  <p:notesTextViewPr>
    <p:cViewPr>
      <p:scale>
        <a:sx n="3" d="2"/>
        <a:sy n="3" d="2"/>
      </p:scale>
      <p:origin x="0" y="0"/>
    </p:cViewPr>
  </p:notesTextViewPr>
  <p:notesViewPr>
    <p:cSldViewPr snapToGrid="0">
      <p:cViewPr varScale="1">
        <p:scale>
          <a:sx n="79" d="100"/>
          <a:sy n="79" d="100"/>
        </p:scale>
        <p:origin x="202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9307BE-3DE0-4D5D-B071-E18072BDBCD1}" type="datetimeFigureOut">
              <a:rPr lang="en-US" smtClean="0"/>
              <a:t>4/12/2023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7EB6C3-5ECD-4C33-8186-F52195931771}" type="slidenum">
              <a:rPr lang="en-US" smtClean="0"/>
              <a:t>‹#›</a:t>
            </a:fld>
            <a:endParaRPr lang="en-US"/>
          </a:p>
        </p:txBody>
      </p:sp>
    </p:spTree>
    <p:extLst>
      <p:ext uri="{BB962C8B-B14F-4D97-AF65-F5344CB8AC3E}">
        <p14:creationId xmlns:p14="http://schemas.microsoft.com/office/powerpoint/2010/main" val="1188086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7AE0D-E4E7-41F3-8FEB-69AA94FE00AD}"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C4A1B-E3F4-440A-A1E4-007EA359E364}" type="slidenum">
              <a:rPr lang="en-US" smtClean="0"/>
              <a:t>‹#›</a:t>
            </a:fld>
            <a:endParaRPr lang="en-US"/>
          </a:p>
        </p:txBody>
      </p:sp>
    </p:spTree>
    <p:extLst>
      <p:ext uri="{BB962C8B-B14F-4D97-AF65-F5344CB8AC3E}">
        <p14:creationId xmlns:p14="http://schemas.microsoft.com/office/powerpoint/2010/main" val="411700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395738" y="1494206"/>
            <a:ext cx="7484681" cy="3544947"/>
          </a:xfrm>
          <a:prstGeom prst="rect">
            <a:avLst/>
          </a:prstGeom>
        </p:spPr>
      </p:pic>
    </p:spTree>
    <p:extLst>
      <p:ext uri="{BB962C8B-B14F-4D97-AF65-F5344CB8AC3E}">
        <p14:creationId xmlns:p14="http://schemas.microsoft.com/office/powerpoint/2010/main" val="219607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133F10-A619-4B25-9C7F-7B0D4F860D07}"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92C273-3B2D-4D30-A5ED-F066926BE051}" type="slidenum">
              <a:rPr lang="en-US" smtClean="0"/>
              <a:t>‹#›</a:t>
            </a:fld>
            <a:endParaRPr lang="en-US"/>
          </a:p>
        </p:txBody>
      </p:sp>
    </p:spTree>
    <p:extLst>
      <p:ext uri="{BB962C8B-B14F-4D97-AF65-F5344CB8AC3E}">
        <p14:creationId xmlns:p14="http://schemas.microsoft.com/office/powerpoint/2010/main" val="350323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33F10-A619-4B25-9C7F-7B0D4F860D07}"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92C273-3B2D-4D30-A5ED-F066926BE051}" type="slidenum">
              <a:rPr lang="en-US" smtClean="0"/>
              <a:t>‹#›</a:t>
            </a:fld>
            <a:endParaRPr lang="en-US"/>
          </a:p>
        </p:txBody>
      </p:sp>
    </p:spTree>
    <p:extLst>
      <p:ext uri="{BB962C8B-B14F-4D97-AF65-F5344CB8AC3E}">
        <p14:creationId xmlns:p14="http://schemas.microsoft.com/office/powerpoint/2010/main" val="282781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8133F10-A619-4B25-9C7F-7B0D4F860D07}" type="datetimeFigureOut">
              <a:rPr lang="en-US" smtClean="0"/>
              <a:t>4/12/2023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292C273-3B2D-4D30-A5ED-F066926BE051}" type="slidenum">
              <a:rPr lang="en-US" smtClean="0"/>
              <a:t>‹#›</a:t>
            </a:fld>
            <a:endParaRPr lang="en-US"/>
          </a:p>
        </p:txBody>
      </p:sp>
    </p:spTree>
    <p:extLst>
      <p:ext uri="{BB962C8B-B14F-4D97-AF65-F5344CB8AC3E}">
        <p14:creationId xmlns:p14="http://schemas.microsoft.com/office/powerpoint/2010/main" val="2205324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8133F10-A619-4B25-9C7F-7B0D4F860D07}" type="datetimeFigureOut">
              <a:rPr lang="en-US" smtClean="0"/>
              <a:t>4/12/2023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3292C273-3B2D-4D30-A5ED-F066926BE051}" type="slidenum">
              <a:rPr lang="en-US" smtClean="0"/>
              <a:t>‹#›</a:t>
            </a:fld>
            <a:endParaRPr lang="en-US"/>
          </a:p>
        </p:txBody>
      </p:sp>
    </p:spTree>
    <p:extLst>
      <p:ext uri="{BB962C8B-B14F-4D97-AF65-F5344CB8AC3E}">
        <p14:creationId xmlns:p14="http://schemas.microsoft.com/office/powerpoint/2010/main" val="1590346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33F10-A619-4B25-9C7F-7B0D4F860D07}"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2C273-3B2D-4D30-A5ED-F066926BE051}" type="slidenum">
              <a:rPr lang="en-US" smtClean="0"/>
              <a:t>‹#›</a:t>
            </a:fld>
            <a:endParaRPr lang="en-US"/>
          </a:p>
        </p:txBody>
      </p:sp>
    </p:spTree>
    <p:extLst>
      <p:ext uri="{BB962C8B-B14F-4D97-AF65-F5344CB8AC3E}">
        <p14:creationId xmlns:p14="http://schemas.microsoft.com/office/powerpoint/2010/main" val="2534505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33F10-A619-4B25-9C7F-7B0D4F860D07}"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2C273-3B2D-4D30-A5ED-F066926BE051}" type="slidenum">
              <a:rPr lang="en-US" smtClean="0"/>
              <a:t>‹#›</a:t>
            </a:fld>
            <a:endParaRPr lang="en-US"/>
          </a:p>
        </p:txBody>
      </p:sp>
    </p:spTree>
    <p:extLst>
      <p:ext uri="{BB962C8B-B14F-4D97-AF65-F5344CB8AC3E}">
        <p14:creationId xmlns:p14="http://schemas.microsoft.com/office/powerpoint/2010/main" val="148336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45458"/>
            <a:ext cx="9144000" cy="964883"/>
          </a:xfrm>
        </p:spPr>
        <p:txBody>
          <a:bodyPr lIns="0" anchor="b">
            <a:normAutofit/>
          </a:bodyPr>
          <a:lstStyle>
            <a:lvl1pPr algn="l">
              <a:defRPr sz="4000" b="1" i="0" baseline="0">
                <a:ln>
                  <a:noFill/>
                </a:ln>
                <a:solidFill>
                  <a:srgbClr val="198569"/>
                </a:solidFill>
                <a:latin typeface="Arial" panose="020B06040202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524000" y="3153681"/>
            <a:ext cx="9144000" cy="451802"/>
          </a:xfrm>
        </p:spPr>
        <p:txBody>
          <a:bodyPr>
            <a:normAutofit/>
          </a:bodyPr>
          <a:lstStyle>
            <a:lvl1pPr marL="0" indent="0" algn="l">
              <a:buNone/>
              <a:defRPr sz="2800" b="1" i="0" baseline="0">
                <a:ln>
                  <a:noFill/>
                </a:ln>
                <a:solidFill>
                  <a:srgbClr val="277E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01" y="399732"/>
            <a:ext cx="1818499" cy="861291"/>
          </a:xfrm>
          <a:prstGeom prst="rect">
            <a:avLst/>
          </a:prstGeom>
        </p:spPr>
      </p:pic>
      <p:sp>
        <p:nvSpPr>
          <p:cNvPr id="11" name="Text Placeholder 10"/>
          <p:cNvSpPr>
            <a:spLocks noGrp="1"/>
          </p:cNvSpPr>
          <p:nvPr>
            <p:ph type="body" sz="quarter" idx="10" hasCustomPrompt="1"/>
          </p:nvPr>
        </p:nvSpPr>
        <p:spPr>
          <a:xfrm>
            <a:off x="1523999" y="503329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Name of Presenter</a:t>
            </a:r>
          </a:p>
          <a:p>
            <a:pPr lvl="0"/>
            <a:endParaRPr lang="en-US" dirty="0"/>
          </a:p>
        </p:txBody>
      </p:sp>
      <p:cxnSp>
        <p:nvCxnSpPr>
          <p:cNvPr id="5" name="Straight Connector 4"/>
          <p:cNvCxnSpPr/>
          <p:nvPr userDrawn="1"/>
        </p:nvCxnSpPr>
        <p:spPr>
          <a:xfrm>
            <a:off x="1524000" y="4396950"/>
            <a:ext cx="91440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1" hasCustomPrompt="1"/>
          </p:nvPr>
        </p:nvSpPr>
        <p:spPr>
          <a:xfrm>
            <a:off x="1523999" y="537331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Title</a:t>
            </a:r>
          </a:p>
          <a:p>
            <a:pPr lvl="0"/>
            <a:endParaRPr lang="en-US" dirty="0"/>
          </a:p>
        </p:txBody>
      </p:sp>
      <p:sp>
        <p:nvSpPr>
          <p:cNvPr id="15" name="Text Placeholder 10"/>
          <p:cNvSpPr>
            <a:spLocks noGrp="1"/>
          </p:cNvSpPr>
          <p:nvPr>
            <p:ph type="body" sz="quarter" idx="12" hasCustomPrompt="1"/>
          </p:nvPr>
        </p:nvSpPr>
        <p:spPr>
          <a:xfrm>
            <a:off x="1523999" y="6009663"/>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a:t>
            </a:r>
          </a:p>
          <a:p>
            <a:pPr lvl="0"/>
            <a:endParaRPr lang="en-US" dirty="0"/>
          </a:p>
        </p:txBody>
      </p:sp>
      <p:sp>
        <p:nvSpPr>
          <p:cNvPr id="9" name="Footer Placeholder 4"/>
          <p:cNvSpPr>
            <a:spLocks noGrp="1"/>
          </p:cNvSpPr>
          <p:nvPr>
            <p:ph type="ftr" sz="quarter" idx="13"/>
          </p:nvPr>
        </p:nvSpPr>
        <p:spPr>
          <a:xfrm>
            <a:off x="1523998" y="5713336"/>
            <a:ext cx="4992711" cy="266548"/>
          </a:xfrm>
        </p:spPr>
        <p:txBody>
          <a:bodyPr/>
          <a:lstStyle>
            <a:lvl1pPr>
              <a:defRPr sz="1800"/>
            </a:lvl1pPr>
          </a:lstStyle>
          <a:p>
            <a:pPr algn="l"/>
            <a:r>
              <a:rPr lang="en-US" dirty="0">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spTree>
    <p:extLst>
      <p:ext uri="{BB962C8B-B14F-4D97-AF65-F5344CB8AC3E}">
        <p14:creationId xmlns:p14="http://schemas.microsoft.com/office/powerpoint/2010/main" val="31732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n>
                  <a:noFill/>
                </a:ln>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n>
                  <a:noFill/>
                </a:ln>
                <a:solidFill>
                  <a:srgbClr val="256EAB"/>
                </a:solidFill>
                <a:latin typeface="Arial" panose="020B0604020202020204" pitchFamily="34" charset="0"/>
                <a:cs typeface="Arial" panose="020B0604020202020204" pitchFamily="34" charset="0"/>
              </a:defRPr>
            </a:lvl1pPr>
            <a:lvl2pPr marL="685800" indent="-228600">
              <a:buFont typeface="Courier New" panose="02070309020205020404" pitchFamily="49" charset="0"/>
              <a:buChar char="o"/>
              <a:defRPr sz="2600">
                <a:solidFill>
                  <a:srgbClr val="256EAB"/>
                </a:solidFill>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400">
                <a:ln>
                  <a:noFill/>
                </a:ln>
                <a:solidFill>
                  <a:srgbClr val="256EAB"/>
                </a:solidFill>
                <a:latin typeface="Arial" panose="020B0604020202020204" pitchFamily="34" charset="0"/>
                <a:cs typeface="Arial" panose="020B0604020202020204" pitchFamily="34" charset="0"/>
              </a:defRPr>
            </a:lvl3pPr>
            <a:lvl4pPr>
              <a:defRPr sz="2000">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8200" y="6311900"/>
            <a:ext cx="10515600" cy="409575"/>
          </a:xfrm>
        </p:spPr>
        <p:txBody>
          <a:bodyPr/>
          <a:lstStyle/>
          <a:p>
            <a:pPr algn="l"/>
            <a:fld id="{61C9B584-852F-4056-BF30-ABA66A23FD41}" type="slidenum">
              <a:rPr lang="en-US" smtClean="0"/>
              <a:t>‹#›</a:t>
            </a:fld>
            <a:r>
              <a:rPr lang="en-US" dirty="0"/>
              <a:t>					</a:t>
            </a:r>
            <a:endParaRPr lang="en-US" dirty="0">
              <a:solidFill>
                <a:srgbClr val="256EAB"/>
              </a:solidFill>
            </a:endParaRPr>
          </a:p>
        </p:txBody>
      </p:sp>
      <p:pic>
        <p:nvPicPr>
          <p:cNvPr id="11" name="Picture 10"/>
          <p:cNvPicPr>
            <a:picLocks noChangeAspect="1"/>
          </p:cNvPicPr>
          <p:nvPr userDrawn="1"/>
        </p:nvPicPr>
        <p:blipFill>
          <a:blip r:embed="rId2"/>
          <a:stretch>
            <a:fillRect/>
          </a:stretch>
        </p:blipFill>
        <p:spPr>
          <a:xfrm>
            <a:off x="11428423" y="6387922"/>
            <a:ext cx="568392" cy="307796"/>
          </a:xfrm>
          <a:prstGeom prst="rect">
            <a:avLst/>
          </a:prstGeom>
        </p:spPr>
      </p:pic>
    </p:spTree>
    <p:extLst>
      <p:ext uri="{BB962C8B-B14F-4D97-AF65-F5344CB8AC3E}">
        <p14:creationId xmlns:p14="http://schemas.microsoft.com/office/powerpoint/2010/main" val="94839280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10515600" cy="365125"/>
          </a:xfrm>
        </p:spPr>
        <p:txBody>
          <a:bodyPr/>
          <a:lstStyle/>
          <a:p>
            <a:fld id="{F28DF1F0-458F-421F-8C1E-7C825BFF0FBB}"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11555569" y="6404180"/>
            <a:ext cx="490801" cy="265779"/>
          </a:xfrm>
          <a:prstGeom prst="rect">
            <a:avLst/>
          </a:prstGeom>
        </p:spPr>
      </p:pic>
    </p:spTree>
    <p:extLst>
      <p:ext uri="{BB962C8B-B14F-4D97-AF65-F5344CB8AC3E}">
        <p14:creationId xmlns:p14="http://schemas.microsoft.com/office/powerpoint/2010/main" val="181990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8133F10-A619-4B25-9C7F-7B0D4F860D07}"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92C273-3B2D-4D30-A5ED-F066926BE051}" type="slidenum">
              <a:rPr lang="en-US" smtClean="0"/>
              <a:t>‹#›</a:t>
            </a:fld>
            <a:endParaRPr lang="en-US"/>
          </a:p>
        </p:txBody>
      </p:sp>
    </p:spTree>
    <p:extLst>
      <p:ext uri="{BB962C8B-B14F-4D97-AF65-F5344CB8AC3E}">
        <p14:creationId xmlns:p14="http://schemas.microsoft.com/office/powerpoint/2010/main" val="103202342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133F10-A619-4B25-9C7F-7B0D4F860D07}"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92C273-3B2D-4D30-A5ED-F066926BE051}" type="slidenum">
              <a:rPr lang="en-US" smtClean="0"/>
              <a:t>‹#›</a:t>
            </a:fld>
            <a:endParaRPr lang="en-US"/>
          </a:p>
        </p:txBody>
      </p:sp>
    </p:spTree>
    <p:extLst>
      <p:ext uri="{BB962C8B-B14F-4D97-AF65-F5344CB8AC3E}">
        <p14:creationId xmlns:p14="http://schemas.microsoft.com/office/powerpoint/2010/main" val="223310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8133F10-A619-4B25-9C7F-7B0D4F860D07}"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92C273-3B2D-4D30-A5ED-F066926BE051}" type="slidenum">
              <a:rPr lang="en-US" smtClean="0"/>
              <a:t>‹#›</a:t>
            </a:fld>
            <a:endParaRPr lang="en-US"/>
          </a:p>
        </p:txBody>
      </p:sp>
    </p:spTree>
    <p:extLst>
      <p:ext uri="{BB962C8B-B14F-4D97-AF65-F5344CB8AC3E}">
        <p14:creationId xmlns:p14="http://schemas.microsoft.com/office/powerpoint/2010/main" val="313166582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8133F10-A619-4B25-9C7F-7B0D4F860D07}" type="datetimeFigureOut">
              <a:rPr lang="en-US" smtClean="0"/>
              <a:t>4/12/2023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292C273-3B2D-4D30-A5ED-F066926BE051}" type="slidenum">
              <a:rPr lang="en-US" smtClean="0"/>
              <a:t>‹#›</a:t>
            </a:fld>
            <a:endParaRPr lang="en-US"/>
          </a:p>
        </p:txBody>
      </p:sp>
    </p:spTree>
    <p:extLst>
      <p:ext uri="{BB962C8B-B14F-4D97-AF65-F5344CB8AC3E}">
        <p14:creationId xmlns:p14="http://schemas.microsoft.com/office/powerpoint/2010/main" val="137158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8133F10-A619-4B25-9C7F-7B0D4F860D07}"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92C273-3B2D-4D30-A5ED-F066926BE05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24123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703D6-DA4D-4660-AAE0-EB23950B7902}" type="datetime1">
              <a:rPr lang="en-US" smtClean="0"/>
              <a:t>4/12/2023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F13A4-4E19-41E2-A7F9-9D53F87954DC}" type="slidenum">
              <a:rPr lang="en-US" smtClean="0"/>
              <a:t>‹#›</a:t>
            </a:fld>
            <a:endParaRPr lang="en-US"/>
          </a:p>
        </p:txBody>
      </p:sp>
    </p:spTree>
    <p:extLst>
      <p:ext uri="{BB962C8B-B14F-4D97-AF65-F5344CB8AC3E}">
        <p14:creationId xmlns:p14="http://schemas.microsoft.com/office/powerpoint/2010/main" val="4049621675"/>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4" r:id="rId4"/>
  </p:sldLayoutIdLst>
  <p:hf sldNum="0" hdr="0" dt="0"/>
  <p:txStyles>
    <p:titleStyle>
      <a:lvl1pPr algn="l" defTabSz="914400" rtl="0" eaLnBrk="1" latinLnBrk="0" hangingPunct="1">
        <a:lnSpc>
          <a:spcPct val="90000"/>
        </a:lnSpc>
        <a:spcBef>
          <a:spcPct val="0"/>
        </a:spcBef>
        <a:buNone/>
        <a:defRPr sz="4400" kern="1200">
          <a:ln>
            <a:solidFill>
              <a:srgbClr val="198569"/>
            </a:solidFill>
          </a:ln>
          <a:solidFill>
            <a:srgbClr val="1985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256EAB"/>
            </a:solidFill>
          </a:ln>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8133F10-A619-4B25-9C7F-7B0D4F860D07}" type="datetimeFigureOut">
              <a:rPr lang="en-US" smtClean="0"/>
              <a:t>4/12/2023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292C273-3B2D-4D30-A5ED-F066926BE051}" type="slidenum">
              <a:rPr lang="en-US" smtClean="0"/>
              <a:t>‹#›</a:t>
            </a:fld>
            <a:endParaRPr lang="en-US"/>
          </a:p>
        </p:txBody>
      </p:sp>
    </p:spTree>
    <p:extLst>
      <p:ext uri="{BB962C8B-B14F-4D97-AF65-F5344CB8AC3E}">
        <p14:creationId xmlns:p14="http://schemas.microsoft.com/office/powerpoint/2010/main" val="27753621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epa.gov/sites/default/files/2017-03/documents/signed_va_vrp_moa_modification_march_2017.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www.deq.virginia.gov/land-waste/land-remediation/voluntary-remediation"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89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F29C-AA46-FCCF-E4AE-E3C7ACC58AC4}"/>
              </a:ext>
            </a:extLst>
          </p:cNvPr>
          <p:cNvSpPr>
            <a:spLocks noGrp="1"/>
          </p:cNvSpPr>
          <p:nvPr>
            <p:ph type="title"/>
          </p:nvPr>
        </p:nvSpPr>
        <p:spPr/>
        <p:txBody>
          <a:bodyPr>
            <a:normAutofit/>
          </a:bodyPr>
          <a:lstStyle/>
          <a:p>
            <a:r>
              <a:rPr lang="en-US" sz="4800" dirty="0"/>
              <a:t>Certificate and Restrictions</a:t>
            </a:r>
          </a:p>
        </p:txBody>
      </p:sp>
      <p:sp>
        <p:nvSpPr>
          <p:cNvPr id="3" name="Content Placeholder 2">
            <a:extLst>
              <a:ext uri="{FF2B5EF4-FFF2-40B4-BE49-F238E27FC236}">
                <a16:creationId xmlns:a16="http://schemas.microsoft.com/office/drawing/2014/main" id="{FFA28B0E-62DF-6C0B-7A76-AE85254F9049}"/>
              </a:ext>
            </a:extLst>
          </p:cNvPr>
          <p:cNvSpPr>
            <a:spLocks noGrp="1"/>
          </p:cNvSpPr>
          <p:nvPr>
            <p:ph idx="1"/>
          </p:nvPr>
        </p:nvSpPr>
        <p:spPr/>
        <p:txBody>
          <a:bodyPr>
            <a:normAutofit/>
          </a:bodyPr>
          <a:lstStyle/>
          <a:p>
            <a:r>
              <a:rPr lang="en-US" dirty="0"/>
              <a:t>Certification of Satisfactory Completion of Remediation</a:t>
            </a:r>
          </a:p>
          <a:p>
            <a:r>
              <a:rPr lang="en-US" dirty="0"/>
              <a:t>Declaration of Restrictive Covenants</a:t>
            </a:r>
          </a:p>
          <a:p>
            <a:r>
              <a:rPr lang="en-US" dirty="0"/>
              <a:t>Two separate documents which are cross-referenced</a:t>
            </a:r>
          </a:p>
          <a:p>
            <a:r>
              <a:rPr lang="en-US" dirty="0"/>
              <a:t>Legal documents</a:t>
            </a:r>
          </a:p>
          <a:p>
            <a:r>
              <a:rPr lang="en-US" dirty="0"/>
              <a:t>Certificate is the enforcement immunity</a:t>
            </a:r>
          </a:p>
          <a:p>
            <a:r>
              <a:rPr lang="en-US" dirty="0"/>
              <a:t>Restrictions are just that… the restrictions that are proffered which will limit the future use of the property</a:t>
            </a:r>
          </a:p>
        </p:txBody>
      </p:sp>
      <p:sp>
        <p:nvSpPr>
          <p:cNvPr id="4" name="Footer Placeholder 3">
            <a:extLst>
              <a:ext uri="{FF2B5EF4-FFF2-40B4-BE49-F238E27FC236}">
                <a16:creationId xmlns:a16="http://schemas.microsoft.com/office/drawing/2014/main" id="{3029976C-A3CA-CF85-CE17-AE4EB73A2DAE}"/>
              </a:ext>
            </a:extLst>
          </p:cNvPr>
          <p:cNvSpPr>
            <a:spLocks noGrp="1"/>
          </p:cNvSpPr>
          <p:nvPr>
            <p:ph type="ftr" sz="quarter" idx="11"/>
          </p:nvPr>
        </p:nvSpPr>
        <p:spPr/>
        <p:txBody>
          <a:bodyPr/>
          <a:lstStyle/>
          <a:p>
            <a:pPr algn="l"/>
            <a:fld id="{61C9B584-852F-4056-BF30-ABA66A23FD41}" type="slidenum">
              <a:rPr lang="en-US" smtClean="0"/>
              <a:t>10</a:t>
            </a:fld>
            <a:r>
              <a:rPr lang="en-US"/>
              <a:t>					</a:t>
            </a:r>
            <a:endParaRPr lang="en-US" dirty="0">
              <a:solidFill>
                <a:srgbClr val="256EAB"/>
              </a:solidFill>
            </a:endParaRPr>
          </a:p>
        </p:txBody>
      </p:sp>
      <p:pic>
        <p:nvPicPr>
          <p:cNvPr id="5" name="Picture 4">
            <a:extLst>
              <a:ext uri="{FF2B5EF4-FFF2-40B4-BE49-F238E27FC236}">
                <a16:creationId xmlns:a16="http://schemas.microsoft.com/office/drawing/2014/main" id="{7F4A351D-D31C-6783-BB96-BC39FC30DA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10750" y="139886"/>
            <a:ext cx="1543049" cy="1550803"/>
          </a:xfrm>
          <a:prstGeom prst="rect">
            <a:avLst/>
          </a:prstGeom>
        </p:spPr>
      </p:pic>
    </p:spTree>
    <p:extLst>
      <p:ext uri="{BB962C8B-B14F-4D97-AF65-F5344CB8AC3E}">
        <p14:creationId xmlns:p14="http://schemas.microsoft.com/office/powerpoint/2010/main" val="422059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62D7-254B-7148-A830-FD3F9F9A3FAB}"/>
              </a:ext>
            </a:extLst>
          </p:cNvPr>
          <p:cNvSpPr>
            <a:spLocks noGrp="1"/>
          </p:cNvSpPr>
          <p:nvPr>
            <p:ph type="title"/>
          </p:nvPr>
        </p:nvSpPr>
        <p:spPr/>
        <p:txBody>
          <a:bodyPr>
            <a:normAutofit/>
          </a:bodyPr>
          <a:lstStyle/>
          <a:p>
            <a:r>
              <a:rPr lang="en-US" sz="4800" dirty="0"/>
              <a:t>Draft Process</a:t>
            </a:r>
          </a:p>
        </p:txBody>
      </p:sp>
      <p:sp>
        <p:nvSpPr>
          <p:cNvPr id="3" name="Content Placeholder 2">
            <a:extLst>
              <a:ext uri="{FF2B5EF4-FFF2-40B4-BE49-F238E27FC236}">
                <a16:creationId xmlns:a16="http://schemas.microsoft.com/office/drawing/2014/main" id="{8D46CFA2-0FBC-FEAA-CB17-FBF2D069C638}"/>
              </a:ext>
            </a:extLst>
          </p:cNvPr>
          <p:cNvSpPr>
            <a:spLocks noGrp="1"/>
          </p:cNvSpPr>
          <p:nvPr>
            <p:ph idx="1"/>
          </p:nvPr>
        </p:nvSpPr>
        <p:spPr/>
        <p:txBody>
          <a:bodyPr>
            <a:normAutofit/>
          </a:bodyPr>
          <a:lstStyle/>
          <a:p>
            <a:r>
              <a:rPr lang="en-US" dirty="0"/>
              <a:t>Drafting the Certificate is an iterative process between the participant, consultants and/or counsel and DEQ</a:t>
            </a:r>
          </a:p>
          <a:p>
            <a:r>
              <a:rPr lang="en-US" dirty="0"/>
              <a:t>The Participant develops the initial draft</a:t>
            </a:r>
          </a:p>
          <a:p>
            <a:r>
              <a:rPr lang="en-US" dirty="0"/>
              <a:t>DEQ will use track changes to note edits and comments</a:t>
            </a:r>
          </a:p>
          <a:p>
            <a:r>
              <a:rPr lang="en-US" dirty="0"/>
              <a:t>Remember to consider all parties to the land deed and encumbrances (as appropriate).</a:t>
            </a:r>
          </a:p>
          <a:p>
            <a:endParaRPr lang="en-US" dirty="0"/>
          </a:p>
        </p:txBody>
      </p:sp>
      <p:sp>
        <p:nvSpPr>
          <p:cNvPr id="4" name="Footer Placeholder 3">
            <a:extLst>
              <a:ext uri="{FF2B5EF4-FFF2-40B4-BE49-F238E27FC236}">
                <a16:creationId xmlns:a16="http://schemas.microsoft.com/office/drawing/2014/main" id="{CC3D6F3C-459E-3812-2A6B-0B4D9726F0FB}"/>
              </a:ext>
            </a:extLst>
          </p:cNvPr>
          <p:cNvSpPr>
            <a:spLocks noGrp="1"/>
          </p:cNvSpPr>
          <p:nvPr>
            <p:ph type="ftr" sz="quarter" idx="11"/>
          </p:nvPr>
        </p:nvSpPr>
        <p:spPr/>
        <p:txBody>
          <a:bodyPr/>
          <a:lstStyle/>
          <a:p>
            <a:pPr algn="l"/>
            <a:fld id="{61C9B584-852F-4056-BF30-ABA66A23FD41}" type="slidenum">
              <a:rPr lang="en-US" smtClean="0"/>
              <a:t>11</a:t>
            </a:fld>
            <a:r>
              <a:rPr lang="en-US"/>
              <a:t>					</a:t>
            </a:r>
            <a:endParaRPr lang="en-US" dirty="0">
              <a:solidFill>
                <a:srgbClr val="256EAB"/>
              </a:solidFill>
            </a:endParaRPr>
          </a:p>
        </p:txBody>
      </p:sp>
      <p:pic>
        <p:nvPicPr>
          <p:cNvPr id="5" name="Picture 4" descr="Shape, arrow&#10;&#10;Description automatically generated">
            <a:extLst>
              <a:ext uri="{FF2B5EF4-FFF2-40B4-BE49-F238E27FC236}">
                <a16:creationId xmlns:a16="http://schemas.microsoft.com/office/drawing/2014/main" id="{70C0911A-FEC7-FD69-6821-3C15463AD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259" y="365124"/>
            <a:ext cx="1331481" cy="1325563"/>
          </a:xfrm>
          <a:prstGeom prst="rect">
            <a:avLst/>
          </a:prstGeom>
        </p:spPr>
      </p:pic>
    </p:spTree>
    <p:extLst>
      <p:ext uri="{BB962C8B-B14F-4D97-AF65-F5344CB8AC3E}">
        <p14:creationId xmlns:p14="http://schemas.microsoft.com/office/powerpoint/2010/main" val="294781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62D7-254B-7148-A830-FD3F9F9A3FAB}"/>
              </a:ext>
            </a:extLst>
          </p:cNvPr>
          <p:cNvSpPr>
            <a:spLocks noGrp="1"/>
          </p:cNvSpPr>
          <p:nvPr>
            <p:ph type="title"/>
          </p:nvPr>
        </p:nvSpPr>
        <p:spPr/>
        <p:txBody>
          <a:bodyPr>
            <a:normAutofit/>
          </a:bodyPr>
          <a:lstStyle/>
          <a:p>
            <a:r>
              <a:rPr lang="en-US" sz="4800" dirty="0"/>
              <a:t>Draft Process continued</a:t>
            </a:r>
          </a:p>
        </p:txBody>
      </p:sp>
      <p:sp>
        <p:nvSpPr>
          <p:cNvPr id="3" name="Content Placeholder 2">
            <a:extLst>
              <a:ext uri="{FF2B5EF4-FFF2-40B4-BE49-F238E27FC236}">
                <a16:creationId xmlns:a16="http://schemas.microsoft.com/office/drawing/2014/main" id="{8D46CFA2-0FBC-FEAA-CB17-FBF2D069C638}"/>
              </a:ext>
            </a:extLst>
          </p:cNvPr>
          <p:cNvSpPr>
            <a:spLocks noGrp="1"/>
          </p:cNvSpPr>
          <p:nvPr>
            <p:ph idx="1"/>
          </p:nvPr>
        </p:nvSpPr>
        <p:spPr>
          <a:xfrm>
            <a:off x="838200" y="1825624"/>
            <a:ext cx="10515600" cy="4486275"/>
          </a:xfrm>
        </p:spPr>
        <p:txBody>
          <a:bodyPr>
            <a:normAutofit lnSpcReduction="10000"/>
          </a:bodyPr>
          <a:lstStyle/>
          <a:p>
            <a:r>
              <a:rPr lang="en-US" dirty="0"/>
              <a:t>Restrictions will be repeated in three locations and should be consistent in wording</a:t>
            </a:r>
          </a:p>
          <a:p>
            <a:r>
              <a:rPr lang="en-US" dirty="0"/>
              <a:t>Conditions of Issuance, Relevant Information, and in the Restrictions</a:t>
            </a:r>
          </a:p>
          <a:p>
            <a:r>
              <a:rPr lang="en-US" dirty="0"/>
              <a:t>Use boiler plate restrictions for consistency</a:t>
            </a:r>
          </a:p>
          <a:p>
            <a:r>
              <a:rPr lang="en-US" dirty="0"/>
              <a:t>Restrictions must be protective yet allow for flexibility</a:t>
            </a:r>
          </a:p>
          <a:p>
            <a:r>
              <a:rPr lang="en-US" dirty="0"/>
              <a:t>DEQ review process includes three staff; project manager, legal review and manager review</a:t>
            </a:r>
          </a:p>
          <a:p>
            <a:r>
              <a:rPr lang="en-US" dirty="0"/>
              <a:t>Director of Office of Remediation Programs and notary will also review the documents</a:t>
            </a:r>
          </a:p>
        </p:txBody>
      </p:sp>
      <p:sp>
        <p:nvSpPr>
          <p:cNvPr id="4" name="Footer Placeholder 3">
            <a:extLst>
              <a:ext uri="{FF2B5EF4-FFF2-40B4-BE49-F238E27FC236}">
                <a16:creationId xmlns:a16="http://schemas.microsoft.com/office/drawing/2014/main" id="{CC3D6F3C-459E-3812-2A6B-0B4D9726F0FB}"/>
              </a:ext>
            </a:extLst>
          </p:cNvPr>
          <p:cNvSpPr>
            <a:spLocks noGrp="1"/>
          </p:cNvSpPr>
          <p:nvPr>
            <p:ph type="ftr" sz="quarter" idx="11"/>
          </p:nvPr>
        </p:nvSpPr>
        <p:spPr/>
        <p:txBody>
          <a:bodyPr/>
          <a:lstStyle/>
          <a:p>
            <a:pPr algn="l"/>
            <a:fld id="{61C9B584-852F-4056-BF30-ABA66A23FD41}" type="slidenum">
              <a:rPr lang="en-US" smtClean="0"/>
              <a:t>12</a:t>
            </a:fld>
            <a:r>
              <a:rPr lang="en-US"/>
              <a:t>					</a:t>
            </a:r>
            <a:endParaRPr lang="en-US" dirty="0">
              <a:solidFill>
                <a:srgbClr val="256EAB"/>
              </a:solidFill>
            </a:endParaRPr>
          </a:p>
        </p:txBody>
      </p:sp>
      <p:pic>
        <p:nvPicPr>
          <p:cNvPr id="5" name="Picture 4" descr="Icon&#10;&#10;Description automatically generated">
            <a:extLst>
              <a:ext uri="{FF2B5EF4-FFF2-40B4-BE49-F238E27FC236}">
                <a16:creationId xmlns:a16="http://schemas.microsoft.com/office/drawing/2014/main" id="{46EFD116-4254-07C8-10FF-2FF6FF116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8236" y="365124"/>
            <a:ext cx="1325564" cy="1325564"/>
          </a:xfrm>
          <a:prstGeom prst="rect">
            <a:avLst/>
          </a:prstGeom>
        </p:spPr>
      </p:pic>
    </p:spTree>
    <p:extLst>
      <p:ext uri="{BB962C8B-B14F-4D97-AF65-F5344CB8AC3E}">
        <p14:creationId xmlns:p14="http://schemas.microsoft.com/office/powerpoint/2010/main" val="345923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F4AF-120D-8426-C94B-9AD9CA60DCDB}"/>
              </a:ext>
            </a:extLst>
          </p:cNvPr>
          <p:cNvSpPr>
            <a:spLocks noGrp="1"/>
          </p:cNvSpPr>
          <p:nvPr>
            <p:ph type="title"/>
          </p:nvPr>
        </p:nvSpPr>
        <p:spPr/>
        <p:txBody>
          <a:bodyPr>
            <a:normAutofit/>
          </a:bodyPr>
          <a:lstStyle/>
          <a:p>
            <a:r>
              <a:rPr lang="en-US" sz="4800" dirty="0"/>
              <a:t>Relevant Information</a:t>
            </a:r>
          </a:p>
        </p:txBody>
      </p:sp>
      <p:sp>
        <p:nvSpPr>
          <p:cNvPr id="3" name="Content Placeholder 2">
            <a:extLst>
              <a:ext uri="{FF2B5EF4-FFF2-40B4-BE49-F238E27FC236}">
                <a16:creationId xmlns:a16="http://schemas.microsoft.com/office/drawing/2014/main" id="{F9F3C894-BF9A-0D4E-F436-ADBF4F5EBA15}"/>
              </a:ext>
            </a:extLst>
          </p:cNvPr>
          <p:cNvSpPr>
            <a:spLocks noGrp="1"/>
          </p:cNvSpPr>
          <p:nvPr>
            <p:ph idx="1"/>
          </p:nvPr>
        </p:nvSpPr>
        <p:spPr>
          <a:xfrm>
            <a:off x="838200" y="1447800"/>
            <a:ext cx="10515600" cy="4729163"/>
          </a:xfrm>
        </p:spPr>
        <p:txBody>
          <a:bodyPr>
            <a:normAutofit fontScale="92500" lnSpcReduction="10000"/>
          </a:bodyPr>
          <a:lstStyle/>
          <a:p>
            <a:r>
              <a:rPr lang="en-US" dirty="0"/>
              <a:t>Basic site history, acreage, address, and other information related to past,  current </a:t>
            </a:r>
            <a:r>
              <a:rPr lang="en-US"/>
              <a:t>and future usage</a:t>
            </a:r>
            <a:endParaRPr lang="en-US" dirty="0"/>
          </a:p>
          <a:p>
            <a:r>
              <a:rPr lang="en-US" dirty="0"/>
              <a:t>Briefly discuss the SCR</a:t>
            </a:r>
          </a:p>
          <a:p>
            <a:pPr lvl="1"/>
            <a:r>
              <a:rPr lang="en-US" dirty="0"/>
              <a:t>Investigation</a:t>
            </a:r>
          </a:p>
          <a:p>
            <a:pPr lvl="1"/>
            <a:r>
              <a:rPr lang="en-US" dirty="0"/>
              <a:t>Risk Assessment</a:t>
            </a:r>
          </a:p>
          <a:p>
            <a:pPr lvl="1"/>
            <a:r>
              <a:rPr lang="en-US" dirty="0"/>
              <a:t>Remedial actions taken</a:t>
            </a:r>
          </a:p>
          <a:p>
            <a:r>
              <a:rPr lang="en-US" dirty="0"/>
              <a:t>List reports which make up the Voluntary Remediation Report</a:t>
            </a:r>
          </a:p>
          <a:p>
            <a:r>
              <a:rPr lang="en-US" dirty="0"/>
              <a:t>Discuss and state Restrictions consistently</a:t>
            </a:r>
          </a:p>
          <a:p>
            <a:r>
              <a:rPr lang="en-US" dirty="0"/>
              <a:t>Public Notice</a:t>
            </a:r>
          </a:p>
          <a:p>
            <a:pPr lvl="1"/>
            <a:r>
              <a:rPr lang="en-US" dirty="0"/>
              <a:t>Discuss notice sent to local government and adjacent property owners</a:t>
            </a:r>
          </a:p>
          <a:p>
            <a:pPr lvl="1"/>
            <a:r>
              <a:rPr lang="en-US" dirty="0"/>
              <a:t>State the name of the paper the notice was published in</a:t>
            </a:r>
          </a:p>
          <a:p>
            <a:pPr lvl="1"/>
            <a:r>
              <a:rPr lang="en-US" dirty="0"/>
              <a:t>Statement regarding comments received</a:t>
            </a:r>
          </a:p>
        </p:txBody>
      </p:sp>
      <p:sp>
        <p:nvSpPr>
          <p:cNvPr id="4" name="Footer Placeholder 3">
            <a:extLst>
              <a:ext uri="{FF2B5EF4-FFF2-40B4-BE49-F238E27FC236}">
                <a16:creationId xmlns:a16="http://schemas.microsoft.com/office/drawing/2014/main" id="{FACE649A-4145-1E9D-95DC-FB36A8E5AE68}"/>
              </a:ext>
            </a:extLst>
          </p:cNvPr>
          <p:cNvSpPr>
            <a:spLocks noGrp="1"/>
          </p:cNvSpPr>
          <p:nvPr>
            <p:ph type="ftr" sz="quarter" idx="11"/>
          </p:nvPr>
        </p:nvSpPr>
        <p:spPr/>
        <p:txBody>
          <a:bodyPr/>
          <a:lstStyle/>
          <a:p>
            <a:pPr algn="l"/>
            <a:fld id="{61C9B584-852F-4056-BF30-ABA66A23FD41}" type="slidenum">
              <a:rPr lang="en-US" smtClean="0"/>
              <a:t>13</a:t>
            </a:fld>
            <a:r>
              <a:rPr lang="en-US"/>
              <a:t>					</a:t>
            </a:r>
            <a:endParaRPr lang="en-US" dirty="0">
              <a:solidFill>
                <a:srgbClr val="256EAB"/>
              </a:solidFill>
            </a:endParaRPr>
          </a:p>
        </p:txBody>
      </p:sp>
    </p:spTree>
    <p:extLst>
      <p:ext uri="{BB962C8B-B14F-4D97-AF65-F5344CB8AC3E}">
        <p14:creationId xmlns:p14="http://schemas.microsoft.com/office/powerpoint/2010/main" val="344702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1E5A-A8C9-871F-B723-7A59027CDA5C}"/>
              </a:ext>
            </a:extLst>
          </p:cNvPr>
          <p:cNvSpPr>
            <a:spLocks noGrp="1"/>
          </p:cNvSpPr>
          <p:nvPr>
            <p:ph type="title"/>
          </p:nvPr>
        </p:nvSpPr>
        <p:spPr/>
        <p:txBody>
          <a:bodyPr>
            <a:normAutofit/>
          </a:bodyPr>
          <a:lstStyle/>
          <a:p>
            <a:r>
              <a:rPr lang="en-US" sz="4800" dirty="0"/>
              <a:t>90 Days</a:t>
            </a:r>
          </a:p>
        </p:txBody>
      </p:sp>
      <p:sp>
        <p:nvSpPr>
          <p:cNvPr id="3" name="Content Placeholder 2">
            <a:extLst>
              <a:ext uri="{FF2B5EF4-FFF2-40B4-BE49-F238E27FC236}">
                <a16:creationId xmlns:a16="http://schemas.microsoft.com/office/drawing/2014/main" id="{E5458317-2C91-1813-3B36-AC9C03CFBE69}"/>
              </a:ext>
            </a:extLst>
          </p:cNvPr>
          <p:cNvSpPr>
            <a:spLocks noGrp="1"/>
          </p:cNvSpPr>
          <p:nvPr>
            <p:ph idx="1"/>
          </p:nvPr>
        </p:nvSpPr>
        <p:spPr/>
        <p:txBody>
          <a:bodyPr>
            <a:normAutofit/>
          </a:bodyPr>
          <a:lstStyle/>
          <a:p>
            <a:r>
              <a:rPr lang="en-US" dirty="0"/>
              <a:t>The Certificate and Restrictions MUST be recorded within 90 days.  </a:t>
            </a:r>
          </a:p>
          <a:p>
            <a:r>
              <a:rPr lang="en-US" dirty="0"/>
              <a:t>Since the Certificate has a self-terminating clause, if additional time is needed it must be requested </a:t>
            </a:r>
            <a:r>
              <a:rPr lang="en-US" b="1" dirty="0"/>
              <a:t>before</a:t>
            </a:r>
            <a:r>
              <a:rPr lang="en-US" dirty="0"/>
              <a:t> issuance.  </a:t>
            </a:r>
          </a:p>
          <a:p>
            <a:r>
              <a:rPr lang="en-US" dirty="0"/>
              <a:t>Failure to record the certificate in the 90 day window will result in the certificate becoming invalid.</a:t>
            </a:r>
          </a:p>
          <a:p>
            <a:pPr lvl="1"/>
            <a:r>
              <a:rPr lang="en-US" dirty="0"/>
              <a:t>Extensions can be given when built into the draft certificate</a:t>
            </a:r>
          </a:p>
          <a:p>
            <a:pPr lvl="1"/>
            <a:r>
              <a:rPr lang="en-US" dirty="0"/>
              <a:t>Re-issuing the Certificate may result in an Administrative Fee of $2000</a:t>
            </a:r>
          </a:p>
          <a:p>
            <a:endParaRPr lang="en-US" dirty="0"/>
          </a:p>
        </p:txBody>
      </p:sp>
      <p:sp>
        <p:nvSpPr>
          <p:cNvPr id="4" name="Footer Placeholder 3">
            <a:extLst>
              <a:ext uri="{FF2B5EF4-FFF2-40B4-BE49-F238E27FC236}">
                <a16:creationId xmlns:a16="http://schemas.microsoft.com/office/drawing/2014/main" id="{F1354163-5046-B9C3-39A4-22C34F8EAEAD}"/>
              </a:ext>
            </a:extLst>
          </p:cNvPr>
          <p:cNvSpPr>
            <a:spLocks noGrp="1"/>
          </p:cNvSpPr>
          <p:nvPr>
            <p:ph type="ftr" sz="quarter" idx="11"/>
          </p:nvPr>
        </p:nvSpPr>
        <p:spPr/>
        <p:txBody>
          <a:bodyPr/>
          <a:lstStyle/>
          <a:p>
            <a:pPr algn="l"/>
            <a:fld id="{61C9B584-852F-4056-BF30-ABA66A23FD41}" type="slidenum">
              <a:rPr lang="en-US" smtClean="0"/>
              <a:t>14</a:t>
            </a:fld>
            <a:r>
              <a:rPr lang="en-US"/>
              <a:t>					</a:t>
            </a:r>
            <a:endParaRPr lang="en-US" dirty="0">
              <a:solidFill>
                <a:srgbClr val="256EAB"/>
              </a:solidFill>
            </a:endParaRPr>
          </a:p>
        </p:txBody>
      </p:sp>
      <p:pic>
        <p:nvPicPr>
          <p:cNvPr id="5" name="Picture 4" descr="Icon&#10;&#10;Description automatically generated">
            <a:extLst>
              <a:ext uri="{FF2B5EF4-FFF2-40B4-BE49-F238E27FC236}">
                <a16:creationId xmlns:a16="http://schemas.microsoft.com/office/drawing/2014/main" id="{8B33F231-18BF-4DBE-C4B9-7423CE078D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300" y="365126"/>
            <a:ext cx="1333500" cy="1333500"/>
          </a:xfrm>
          <a:prstGeom prst="rect">
            <a:avLst/>
          </a:prstGeom>
        </p:spPr>
      </p:pic>
    </p:spTree>
    <p:extLst>
      <p:ext uri="{BB962C8B-B14F-4D97-AF65-F5344CB8AC3E}">
        <p14:creationId xmlns:p14="http://schemas.microsoft.com/office/powerpoint/2010/main" val="576710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DC65-0C0C-0EC3-59E5-255666CC5936}"/>
              </a:ext>
            </a:extLst>
          </p:cNvPr>
          <p:cNvSpPr>
            <a:spLocks noGrp="1"/>
          </p:cNvSpPr>
          <p:nvPr>
            <p:ph type="title"/>
          </p:nvPr>
        </p:nvSpPr>
        <p:spPr/>
        <p:txBody>
          <a:bodyPr>
            <a:normAutofit/>
          </a:bodyPr>
          <a:lstStyle/>
          <a:p>
            <a:r>
              <a:rPr lang="en-US" sz="4800" dirty="0"/>
              <a:t>Certificate Issued</a:t>
            </a:r>
          </a:p>
        </p:txBody>
      </p:sp>
      <p:sp>
        <p:nvSpPr>
          <p:cNvPr id="3" name="Content Placeholder 2">
            <a:extLst>
              <a:ext uri="{FF2B5EF4-FFF2-40B4-BE49-F238E27FC236}">
                <a16:creationId xmlns:a16="http://schemas.microsoft.com/office/drawing/2014/main" id="{88499FF8-484A-8F8E-9626-16186FD087F6}"/>
              </a:ext>
            </a:extLst>
          </p:cNvPr>
          <p:cNvSpPr>
            <a:spLocks noGrp="1"/>
          </p:cNvSpPr>
          <p:nvPr>
            <p:ph idx="1"/>
          </p:nvPr>
        </p:nvSpPr>
        <p:spPr/>
        <p:txBody>
          <a:bodyPr>
            <a:normAutofit fontScale="92500" lnSpcReduction="10000"/>
          </a:bodyPr>
          <a:lstStyle/>
          <a:p>
            <a:r>
              <a:rPr lang="en-US" dirty="0"/>
              <a:t>Final Certificate Signed by DEQ first, mailed to participant – 90 day clock starts</a:t>
            </a:r>
          </a:p>
          <a:p>
            <a:r>
              <a:rPr lang="en-US" dirty="0"/>
              <a:t>The Participant/Owner must not sign the document until after DEQ signs and that we are all in agreement on the final document</a:t>
            </a:r>
          </a:p>
          <a:p>
            <a:r>
              <a:rPr lang="en-US" dirty="0"/>
              <a:t>The Participant/Property Owner must:</a:t>
            </a:r>
          </a:p>
          <a:p>
            <a:pPr lvl="1"/>
            <a:r>
              <a:rPr lang="en-US" dirty="0"/>
              <a:t>Sign the original Certificate and Restrictions documents and have the signatures notarized.</a:t>
            </a:r>
          </a:p>
          <a:p>
            <a:pPr lvl="1"/>
            <a:r>
              <a:rPr lang="en-US" dirty="0"/>
              <a:t>Record the Certificate and Restrictions in the city or county land records where the site is located.*</a:t>
            </a:r>
          </a:p>
          <a:p>
            <a:pPr lvl="1"/>
            <a:r>
              <a:rPr lang="en-US" dirty="0"/>
              <a:t>Return a recorded copy with clerk’s stamp and instrument numbers back to DEQ.</a:t>
            </a:r>
          </a:p>
          <a:p>
            <a:pPr lvl="2"/>
            <a:r>
              <a:rPr lang="en-US" dirty="0"/>
              <a:t>*For unrestricted sites, recordation is not required but encouraged.</a:t>
            </a:r>
          </a:p>
          <a:p>
            <a:endParaRPr lang="en-US" dirty="0"/>
          </a:p>
        </p:txBody>
      </p:sp>
      <p:sp>
        <p:nvSpPr>
          <p:cNvPr id="4" name="Footer Placeholder 3">
            <a:extLst>
              <a:ext uri="{FF2B5EF4-FFF2-40B4-BE49-F238E27FC236}">
                <a16:creationId xmlns:a16="http://schemas.microsoft.com/office/drawing/2014/main" id="{76717FE1-19C2-EA6F-F790-B3511F702607}"/>
              </a:ext>
            </a:extLst>
          </p:cNvPr>
          <p:cNvSpPr>
            <a:spLocks noGrp="1"/>
          </p:cNvSpPr>
          <p:nvPr>
            <p:ph type="ftr" sz="quarter" idx="11"/>
          </p:nvPr>
        </p:nvSpPr>
        <p:spPr/>
        <p:txBody>
          <a:bodyPr/>
          <a:lstStyle/>
          <a:p>
            <a:pPr algn="l"/>
            <a:fld id="{61C9B584-852F-4056-BF30-ABA66A23FD41}" type="slidenum">
              <a:rPr lang="en-US" smtClean="0"/>
              <a:t>15</a:t>
            </a:fld>
            <a:r>
              <a:rPr lang="en-US"/>
              <a:t>					</a:t>
            </a:r>
            <a:endParaRPr lang="en-US" dirty="0">
              <a:solidFill>
                <a:srgbClr val="256EAB"/>
              </a:solidFill>
            </a:endParaRPr>
          </a:p>
        </p:txBody>
      </p:sp>
    </p:spTree>
    <p:extLst>
      <p:ext uri="{BB962C8B-B14F-4D97-AF65-F5344CB8AC3E}">
        <p14:creationId xmlns:p14="http://schemas.microsoft.com/office/powerpoint/2010/main" val="161931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DC65-0C0C-0EC3-59E5-255666CC5936}"/>
              </a:ext>
            </a:extLst>
          </p:cNvPr>
          <p:cNvSpPr>
            <a:spLocks noGrp="1"/>
          </p:cNvSpPr>
          <p:nvPr>
            <p:ph type="title"/>
          </p:nvPr>
        </p:nvSpPr>
        <p:spPr/>
        <p:txBody>
          <a:bodyPr>
            <a:normAutofit/>
          </a:bodyPr>
          <a:lstStyle/>
          <a:p>
            <a:r>
              <a:rPr lang="en-US" sz="4800" dirty="0"/>
              <a:t>Post Certificate Monitoring Reports</a:t>
            </a:r>
          </a:p>
        </p:txBody>
      </p:sp>
      <p:sp>
        <p:nvSpPr>
          <p:cNvPr id="3" name="Content Placeholder 2">
            <a:extLst>
              <a:ext uri="{FF2B5EF4-FFF2-40B4-BE49-F238E27FC236}">
                <a16:creationId xmlns:a16="http://schemas.microsoft.com/office/drawing/2014/main" id="{88499FF8-484A-8F8E-9626-16186FD087F6}"/>
              </a:ext>
            </a:extLst>
          </p:cNvPr>
          <p:cNvSpPr>
            <a:spLocks noGrp="1"/>
          </p:cNvSpPr>
          <p:nvPr>
            <p:ph idx="1"/>
          </p:nvPr>
        </p:nvSpPr>
        <p:spPr>
          <a:xfrm>
            <a:off x="838200" y="1825625"/>
            <a:ext cx="10515600" cy="4667250"/>
          </a:xfrm>
        </p:spPr>
        <p:txBody>
          <a:bodyPr>
            <a:normAutofit/>
          </a:bodyPr>
          <a:lstStyle/>
          <a:p>
            <a:r>
              <a:rPr lang="en-US" dirty="0"/>
              <a:t>PCMR allowed by the VRP Regulations</a:t>
            </a:r>
          </a:p>
          <a:p>
            <a:r>
              <a:rPr lang="en-US" dirty="0"/>
              <a:t>Allowed at the discretion of DEQ and must not be speculative </a:t>
            </a:r>
          </a:p>
          <a:p>
            <a:r>
              <a:rPr lang="en-US" dirty="0"/>
              <a:t>Reports must be submitted in a timely manner and have a timeframe for completion</a:t>
            </a:r>
          </a:p>
          <a:p>
            <a:r>
              <a:rPr lang="en-US" dirty="0"/>
              <a:t>Must be concise and clearly respond to requirements</a:t>
            </a:r>
          </a:p>
          <a:p>
            <a:r>
              <a:rPr lang="en-US" dirty="0"/>
              <a:t>Avoid violating restrictions or importing soil onto the site which does not meet risk goals of the site (such as residential)</a:t>
            </a:r>
          </a:p>
          <a:p>
            <a:r>
              <a:rPr lang="en-US" dirty="0"/>
              <a:t>A technical review after issuance of the Certificate (for example evaluating imported soil data) may initiate a Technical Amendment and associated fees</a:t>
            </a:r>
          </a:p>
        </p:txBody>
      </p:sp>
      <p:sp>
        <p:nvSpPr>
          <p:cNvPr id="4" name="Footer Placeholder 3">
            <a:extLst>
              <a:ext uri="{FF2B5EF4-FFF2-40B4-BE49-F238E27FC236}">
                <a16:creationId xmlns:a16="http://schemas.microsoft.com/office/drawing/2014/main" id="{76717FE1-19C2-EA6F-F790-B3511F702607}"/>
              </a:ext>
            </a:extLst>
          </p:cNvPr>
          <p:cNvSpPr>
            <a:spLocks noGrp="1"/>
          </p:cNvSpPr>
          <p:nvPr>
            <p:ph type="ftr" sz="quarter" idx="11"/>
          </p:nvPr>
        </p:nvSpPr>
        <p:spPr/>
        <p:txBody>
          <a:bodyPr/>
          <a:lstStyle/>
          <a:p>
            <a:pPr algn="l"/>
            <a:fld id="{61C9B584-852F-4056-BF30-ABA66A23FD41}" type="slidenum">
              <a:rPr lang="en-US" smtClean="0"/>
              <a:t>16</a:t>
            </a:fld>
            <a:r>
              <a:rPr lang="en-US"/>
              <a:t>					</a:t>
            </a:r>
            <a:endParaRPr lang="en-US" dirty="0">
              <a:solidFill>
                <a:srgbClr val="256EAB"/>
              </a:solidFill>
            </a:endParaRPr>
          </a:p>
        </p:txBody>
      </p:sp>
    </p:spTree>
    <p:extLst>
      <p:ext uri="{BB962C8B-B14F-4D97-AF65-F5344CB8AC3E}">
        <p14:creationId xmlns:p14="http://schemas.microsoft.com/office/powerpoint/2010/main" val="3088544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DC65-0C0C-0EC3-59E5-255666CC5936}"/>
              </a:ext>
            </a:extLst>
          </p:cNvPr>
          <p:cNvSpPr>
            <a:spLocks noGrp="1"/>
          </p:cNvSpPr>
          <p:nvPr>
            <p:ph type="title"/>
          </p:nvPr>
        </p:nvSpPr>
        <p:spPr/>
        <p:txBody>
          <a:bodyPr>
            <a:normAutofit fontScale="90000"/>
          </a:bodyPr>
          <a:lstStyle/>
          <a:p>
            <a:r>
              <a:rPr lang="en-US" sz="4800" dirty="0"/>
              <a:t>Site Plans/Plats &amp; Legal Descriptions</a:t>
            </a:r>
          </a:p>
        </p:txBody>
      </p:sp>
      <p:sp>
        <p:nvSpPr>
          <p:cNvPr id="3" name="Content Placeholder 2">
            <a:extLst>
              <a:ext uri="{FF2B5EF4-FFF2-40B4-BE49-F238E27FC236}">
                <a16:creationId xmlns:a16="http://schemas.microsoft.com/office/drawing/2014/main" id="{88499FF8-484A-8F8E-9626-16186FD087F6}"/>
              </a:ext>
            </a:extLst>
          </p:cNvPr>
          <p:cNvSpPr>
            <a:spLocks noGrp="1"/>
          </p:cNvSpPr>
          <p:nvPr>
            <p:ph idx="1"/>
          </p:nvPr>
        </p:nvSpPr>
        <p:spPr/>
        <p:txBody>
          <a:bodyPr>
            <a:normAutofit fontScale="92500" lnSpcReduction="20000"/>
          </a:bodyPr>
          <a:lstStyle/>
          <a:p>
            <a:r>
              <a:rPr lang="en-US" dirty="0"/>
              <a:t>A plat stamped by a licensed surveyor clearly depicting Site boundaries is preferred</a:t>
            </a:r>
          </a:p>
          <a:p>
            <a:r>
              <a:rPr lang="en-US" dirty="0"/>
              <a:t>A legal description is acceptable </a:t>
            </a:r>
          </a:p>
          <a:p>
            <a:r>
              <a:rPr lang="en-US" dirty="0"/>
              <a:t>Site plans depicting site features are encouraged as supplemental information</a:t>
            </a:r>
          </a:p>
          <a:p>
            <a:r>
              <a:rPr lang="en-US" dirty="0"/>
              <a:t>Areas within a site with restrictions such as excavation limitations must be surveyed</a:t>
            </a:r>
          </a:p>
          <a:p>
            <a:r>
              <a:rPr lang="en-US" dirty="0"/>
              <a:t>Alta surveys provide excellent site information however at times the Clerk may not accept the Alta as the sole document</a:t>
            </a:r>
          </a:p>
          <a:p>
            <a:r>
              <a:rPr lang="en-US" dirty="0"/>
              <a:t>Plats which are poor quality may not be accepted by the Clerk</a:t>
            </a:r>
          </a:p>
          <a:p>
            <a:r>
              <a:rPr lang="en-US" dirty="0"/>
              <a:t>Remember poor quality plans can significantly complicate future site actions</a:t>
            </a:r>
          </a:p>
        </p:txBody>
      </p:sp>
      <p:sp>
        <p:nvSpPr>
          <p:cNvPr id="4" name="Footer Placeholder 3">
            <a:extLst>
              <a:ext uri="{FF2B5EF4-FFF2-40B4-BE49-F238E27FC236}">
                <a16:creationId xmlns:a16="http://schemas.microsoft.com/office/drawing/2014/main" id="{76717FE1-19C2-EA6F-F790-B3511F702607}"/>
              </a:ext>
            </a:extLst>
          </p:cNvPr>
          <p:cNvSpPr>
            <a:spLocks noGrp="1"/>
          </p:cNvSpPr>
          <p:nvPr>
            <p:ph type="ftr" sz="quarter" idx="11"/>
          </p:nvPr>
        </p:nvSpPr>
        <p:spPr/>
        <p:txBody>
          <a:bodyPr/>
          <a:lstStyle/>
          <a:p>
            <a:pPr algn="l"/>
            <a:fld id="{61C9B584-852F-4056-BF30-ABA66A23FD41}" type="slidenum">
              <a:rPr lang="en-US" smtClean="0"/>
              <a:t>17</a:t>
            </a:fld>
            <a:r>
              <a:rPr lang="en-US"/>
              <a:t>					</a:t>
            </a:r>
            <a:endParaRPr lang="en-US" dirty="0">
              <a:solidFill>
                <a:srgbClr val="256EAB"/>
              </a:solidFill>
            </a:endParaRPr>
          </a:p>
        </p:txBody>
      </p:sp>
    </p:spTree>
    <p:extLst>
      <p:ext uri="{BB962C8B-B14F-4D97-AF65-F5344CB8AC3E}">
        <p14:creationId xmlns:p14="http://schemas.microsoft.com/office/powerpoint/2010/main" val="287600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DC65-0C0C-0EC3-59E5-255666CC5936}"/>
              </a:ext>
            </a:extLst>
          </p:cNvPr>
          <p:cNvSpPr>
            <a:spLocks noGrp="1"/>
          </p:cNvSpPr>
          <p:nvPr>
            <p:ph type="title"/>
          </p:nvPr>
        </p:nvSpPr>
        <p:spPr/>
        <p:txBody>
          <a:bodyPr>
            <a:normAutofit/>
          </a:bodyPr>
          <a:lstStyle/>
          <a:p>
            <a:r>
              <a:rPr lang="en-US" sz="4800" dirty="0"/>
              <a:t>Clerk of the Court</a:t>
            </a:r>
          </a:p>
        </p:txBody>
      </p:sp>
      <p:sp>
        <p:nvSpPr>
          <p:cNvPr id="3" name="Content Placeholder 2">
            <a:extLst>
              <a:ext uri="{FF2B5EF4-FFF2-40B4-BE49-F238E27FC236}">
                <a16:creationId xmlns:a16="http://schemas.microsoft.com/office/drawing/2014/main" id="{88499FF8-484A-8F8E-9626-16186FD087F6}"/>
              </a:ext>
            </a:extLst>
          </p:cNvPr>
          <p:cNvSpPr>
            <a:spLocks noGrp="1"/>
          </p:cNvSpPr>
          <p:nvPr>
            <p:ph idx="1"/>
          </p:nvPr>
        </p:nvSpPr>
        <p:spPr>
          <a:xfrm>
            <a:off x="838200" y="1825625"/>
            <a:ext cx="10515600" cy="4555720"/>
          </a:xfrm>
        </p:spPr>
        <p:txBody>
          <a:bodyPr>
            <a:normAutofit lnSpcReduction="10000"/>
          </a:bodyPr>
          <a:lstStyle/>
          <a:p>
            <a:r>
              <a:rPr lang="en-US" dirty="0"/>
              <a:t>Is the Queen or King…</a:t>
            </a:r>
          </a:p>
          <a:p>
            <a:r>
              <a:rPr lang="en-US" dirty="0"/>
              <a:t>The Clerk has the final say on recording the Certificate and Restrictions and plat and DEQ has no say</a:t>
            </a:r>
          </a:p>
          <a:p>
            <a:r>
              <a:rPr lang="en-US" dirty="0"/>
              <a:t>If they say no, you may be heading home without recorded documents</a:t>
            </a:r>
          </a:p>
          <a:p>
            <a:r>
              <a:rPr lang="en-US" dirty="0"/>
              <a:t>Remember some staff may not be familiar with Certificates and Restrictions so you may have to request them to double check with the Clerk</a:t>
            </a:r>
          </a:p>
          <a:p>
            <a:r>
              <a:rPr lang="en-US" dirty="0"/>
              <a:t>Be prepared to pay fees with checks</a:t>
            </a:r>
          </a:p>
          <a:p>
            <a:r>
              <a:rPr lang="en-US" dirty="0"/>
              <a:t>Do not wait until day 89</a:t>
            </a:r>
          </a:p>
        </p:txBody>
      </p:sp>
      <p:sp>
        <p:nvSpPr>
          <p:cNvPr id="4" name="Footer Placeholder 3">
            <a:extLst>
              <a:ext uri="{FF2B5EF4-FFF2-40B4-BE49-F238E27FC236}">
                <a16:creationId xmlns:a16="http://schemas.microsoft.com/office/drawing/2014/main" id="{76717FE1-19C2-EA6F-F790-B3511F702607}"/>
              </a:ext>
            </a:extLst>
          </p:cNvPr>
          <p:cNvSpPr>
            <a:spLocks noGrp="1"/>
          </p:cNvSpPr>
          <p:nvPr>
            <p:ph type="ftr" sz="quarter" idx="11"/>
          </p:nvPr>
        </p:nvSpPr>
        <p:spPr/>
        <p:txBody>
          <a:bodyPr/>
          <a:lstStyle/>
          <a:p>
            <a:pPr algn="l"/>
            <a:fld id="{61C9B584-852F-4056-BF30-ABA66A23FD41}" type="slidenum">
              <a:rPr lang="en-US" smtClean="0"/>
              <a:t>18</a:t>
            </a:fld>
            <a:r>
              <a:rPr lang="en-US"/>
              <a:t>					</a:t>
            </a:r>
            <a:endParaRPr lang="en-US" dirty="0">
              <a:solidFill>
                <a:srgbClr val="256EAB"/>
              </a:solidFill>
            </a:endParaRPr>
          </a:p>
        </p:txBody>
      </p:sp>
      <p:pic>
        <p:nvPicPr>
          <p:cNvPr id="5" name="Picture 4">
            <a:extLst>
              <a:ext uri="{FF2B5EF4-FFF2-40B4-BE49-F238E27FC236}">
                <a16:creationId xmlns:a16="http://schemas.microsoft.com/office/drawing/2014/main" id="{460AD826-2042-DEC1-7684-A419091180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57794" y="365125"/>
            <a:ext cx="1328882" cy="1328882"/>
          </a:xfrm>
          <a:prstGeom prst="rect">
            <a:avLst/>
          </a:prstGeom>
        </p:spPr>
      </p:pic>
    </p:spTree>
    <p:extLst>
      <p:ext uri="{BB962C8B-B14F-4D97-AF65-F5344CB8AC3E}">
        <p14:creationId xmlns:p14="http://schemas.microsoft.com/office/powerpoint/2010/main" val="250296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DC65-0C0C-0EC3-59E5-255666CC5936}"/>
              </a:ext>
            </a:extLst>
          </p:cNvPr>
          <p:cNvSpPr>
            <a:spLocks noGrp="1"/>
          </p:cNvSpPr>
          <p:nvPr>
            <p:ph type="title"/>
          </p:nvPr>
        </p:nvSpPr>
        <p:spPr/>
        <p:txBody>
          <a:bodyPr>
            <a:normAutofit/>
          </a:bodyPr>
          <a:lstStyle/>
          <a:p>
            <a:r>
              <a:rPr lang="en-US" sz="4800" dirty="0"/>
              <a:t>Amendments</a:t>
            </a:r>
          </a:p>
        </p:txBody>
      </p:sp>
      <p:sp>
        <p:nvSpPr>
          <p:cNvPr id="3" name="Content Placeholder 2">
            <a:extLst>
              <a:ext uri="{FF2B5EF4-FFF2-40B4-BE49-F238E27FC236}">
                <a16:creationId xmlns:a16="http://schemas.microsoft.com/office/drawing/2014/main" id="{88499FF8-484A-8F8E-9626-16186FD087F6}"/>
              </a:ext>
            </a:extLst>
          </p:cNvPr>
          <p:cNvSpPr>
            <a:spLocks noGrp="1"/>
          </p:cNvSpPr>
          <p:nvPr>
            <p:ph idx="1"/>
          </p:nvPr>
        </p:nvSpPr>
        <p:spPr/>
        <p:txBody>
          <a:bodyPr>
            <a:normAutofit/>
          </a:bodyPr>
          <a:lstStyle/>
          <a:p>
            <a:r>
              <a:rPr lang="en-US" dirty="0"/>
              <a:t>Restrictions are for perpetuity</a:t>
            </a:r>
          </a:p>
          <a:p>
            <a:r>
              <a:rPr lang="en-US" dirty="0"/>
              <a:t>However, Restrictions may be modified or eliminated </a:t>
            </a:r>
          </a:p>
          <a:p>
            <a:r>
              <a:rPr lang="en-US" dirty="0"/>
              <a:t>Administrative ($2000) does not require a technical review</a:t>
            </a:r>
          </a:p>
          <a:p>
            <a:r>
              <a:rPr lang="en-US" dirty="0"/>
              <a:t>Technical ($4500) requires a technical review such as removal action reports, additional site investigations, revised risk assessments, etc.</a:t>
            </a:r>
          </a:p>
          <a:p>
            <a:r>
              <a:rPr lang="en-US" dirty="0"/>
              <a:t>Technical Amendments will likely require a Public Notice</a:t>
            </a:r>
          </a:p>
          <a:p>
            <a:r>
              <a:rPr lang="en-US" dirty="0"/>
              <a:t>Amendments not completed by November 1 of the following calendar year will require the Annual Maintenance Fee</a:t>
            </a:r>
          </a:p>
        </p:txBody>
      </p:sp>
      <p:sp>
        <p:nvSpPr>
          <p:cNvPr id="4" name="Footer Placeholder 3">
            <a:extLst>
              <a:ext uri="{FF2B5EF4-FFF2-40B4-BE49-F238E27FC236}">
                <a16:creationId xmlns:a16="http://schemas.microsoft.com/office/drawing/2014/main" id="{76717FE1-19C2-EA6F-F790-B3511F702607}"/>
              </a:ext>
            </a:extLst>
          </p:cNvPr>
          <p:cNvSpPr>
            <a:spLocks noGrp="1"/>
          </p:cNvSpPr>
          <p:nvPr>
            <p:ph type="ftr" sz="quarter" idx="11"/>
          </p:nvPr>
        </p:nvSpPr>
        <p:spPr/>
        <p:txBody>
          <a:bodyPr/>
          <a:lstStyle/>
          <a:p>
            <a:pPr algn="l"/>
            <a:fld id="{61C9B584-852F-4056-BF30-ABA66A23FD41}" type="slidenum">
              <a:rPr lang="en-US" smtClean="0"/>
              <a:t>19</a:t>
            </a:fld>
            <a:r>
              <a:rPr lang="en-US"/>
              <a:t>					</a:t>
            </a:r>
            <a:endParaRPr lang="en-US" dirty="0">
              <a:solidFill>
                <a:srgbClr val="256EAB"/>
              </a:solidFill>
            </a:endParaRPr>
          </a:p>
        </p:txBody>
      </p:sp>
    </p:spTree>
    <p:extLst>
      <p:ext uri="{BB962C8B-B14F-4D97-AF65-F5344CB8AC3E}">
        <p14:creationId xmlns:p14="http://schemas.microsoft.com/office/powerpoint/2010/main" val="195748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Applications and Certificates</a:t>
            </a:r>
          </a:p>
        </p:txBody>
      </p:sp>
      <p:sp>
        <p:nvSpPr>
          <p:cNvPr id="3" name="Subtitle 2"/>
          <p:cNvSpPr>
            <a:spLocks noGrp="1"/>
          </p:cNvSpPr>
          <p:nvPr>
            <p:ph type="subTitle" idx="1"/>
          </p:nvPr>
        </p:nvSpPr>
        <p:spPr/>
        <p:txBody>
          <a:bodyPr>
            <a:normAutofit lnSpcReduction="10000"/>
          </a:bodyPr>
          <a:lstStyle/>
          <a:p>
            <a:r>
              <a:rPr lang="en-US" dirty="0"/>
              <a:t>Voluntary Remediation Program Lunchtime Series</a:t>
            </a:r>
          </a:p>
        </p:txBody>
      </p:sp>
      <p:sp>
        <p:nvSpPr>
          <p:cNvPr id="6" name="Text Placeholder 5"/>
          <p:cNvSpPr>
            <a:spLocks noGrp="1"/>
          </p:cNvSpPr>
          <p:nvPr>
            <p:ph type="body" sz="quarter" idx="12"/>
          </p:nvPr>
        </p:nvSpPr>
        <p:spPr>
          <a:xfrm>
            <a:off x="1523999" y="5861244"/>
            <a:ext cx="4271494" cy="310243"/>
          </a:xfrm>
        </p:spPr>
        <p:txBody>
          <a:bodyPr/>
          <a:lstStyle/>
          <a:p>
            <a:r>
              <a:rPr lang="en-US" dirty="0"/>
              <a:t>April 12, 2023</a:t>
            </a:r>
          </a:p>
        </p:txBody>
      </p:sp>
      <p:sp>
        <p:nvSpPr>
          <p:cNvPr id="7" name="Footer Placeholder 6"/>
          <p:cNvSpPr>
            <a:spLocks noGrp="1"/>
          </p:cNvSpPr>
          <p:nvPr>
            <p:ph type="ftr" sz="quarter" idx="13"/>
          </p:nvPr>
        </p:nvSpPr>
        <p:spPr>
          <a:xfrm>
            <a:off x="1523999" y="5594696"/>
            <a:ext cx="4992711" cy="266548"/>
          </a:xfrm>
        </p:spPr>
        <p:txBody>
          <a:bodyPr/>
          <a:lstStyle/>
          <a:p>
            <a:pPr algn="l"/>
            <a:r>
              <a:rPr lang="en-US" dirty="0">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dirty="0">
              <a:solidFill>
                <a:srgbClr val="256EAB"/>
              </a:solidFill>
            </a:endParaRPr>
          </a:p>
        </p:txBody>
      </p:sp>
      <p:sp>
        <p:nvSpPr>
          <p:cNvPr id="5" name="Text Placeholder 3">
            <a:extLst>
              <a:ext uri="{FF2B5EF4-FFF2-40B4-BE49-F238E27FC236}">
                <a16:creationId xmlns:a16="http://schemas.microsoft.com/office/drawing/2014/main" id="{4B830590-2F67-762A-4F1D-0BBF5CE553C3}"/>
              </a:ext>
            </a:extLst>
          </p:cNvPr>
          <p:cNvSpPr txBox="1">
            <a:spLocks/>
          </p:cNvSpPr>
          <p:nvPr/>
        </p:nvSpPr>
        <p:spPr>
          <a:xfrm>
            <a:off x="8943480" y="5063474"/>
            <a:ext cx="2395080" cy="342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James Thornhill</a:t>
            </a:r>
          </a:p>
        </p:txBody>
      </p:sp>
      <p:sp>
        <p:nvSpPr>
          <p:cNvPr id="8" name="Text Placeholder 3">
            <a:extLst>
              <a:ext uri="{FF2B5EF4-FFF2-40B4-BE49-F238E27FC236}">
                <a16:creationId xmlns:a16="http://schemas.microsoft.com/office/drawing/2014/main" id="{0A6733FF-7D0C-7B69-A708-8CE1916C15EB}"/>
              </a:ext>
            </a:extLst>
          </p:cNvPr>
          <p:cNvSpPr txBox="1">
            <a:spLocks/>
          </p:cNvSpPr>
          <p:nvPr/>
        </p:nvSpPr>
        <p:spPr>
          <a:xfrm>
            <a:off x="8715921" y="5406216"/>
            <a:ext cx="2622639" cy="3368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ln>
                  <a:noFill/>
                </a:ln>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Partner - Wire Gill LLP</a:t>
            </a:r>
          </a:p>
        </p:txBody>
      </p:sp>
      <p:sp>
        <p:nvSpPr>
          <p:cNvPr id="10" name="Text Placeholder 9">
            <a:extLst>
              <a:ext uri="{FF2B5EF4-FFF2-40B4-BE49-F238E27FC236}">
                <a16:creationId xmlns:a16="http://schemas.microsoft.com/office/drawing/2014/main" id="{FF1D162A-9A65-9B3B-565F-9CE811BB9BC2}"/>
              </a:ext>
            </a:extLst>
          </p:cNvPr>
          <p:cNvSpPr>
            <a:spLocks noGrp="1"/>
          </p:cNvSpPr>
          <p:nvPr>
            <p:ph type="body" sz="quarter" idx="10"/>
          </p:nvPr>
        </p:nvSpPr>
        <p:spPr/>
        <p:txBody>
          <a:bodyPr/>
          <a:lstStyle/>
          <a:p>
            <a:r>
              <a:rPr lang="en-US" dirty="0"/>
              <a:t>Meade Anderson – Manager</a:t>
            </a:r>
            <a:br>
              <a:rPr lang="en-US" dirty="0"/>
            </a:br>
            <a:r>
              <a:rPr lang="en-US" dirty="0"/>
              <a:t>April </a:t>
            </a:r>
            <a:r>
              <a:rPr lang="en-US" dirty="0" err="1"/>
              <a:t>Ni’Mary</a:t>
            </a:r>
            <a:r>
              <a:rPr lang="en-US" dirty="0"/>
              <a:t> – Business Analyst</a:t>
            </a:r>
          </a:p>
          <a:p>
            <a:endParaRPr lang="en-US" dirty="0"/>
          </a:p>
        </p:txBody>
      </p:sp>
    </p:spTree>
    <p:extLst>
      <p:ext uri="{BB962C8B-B14F-4D97-AF65-F5344CB8AC3E}">
        <p14:creationId xmlns:p14="http://schemas.microsoft.com/office/powerpoint/2010/main" val="2197890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3757-5A55-68CD-27A7-AF8D7C701EA6}"/>
              </a:ext>
            </a:extLst>
          </p:cNvPr>
          <p:cNvSpPr>
            <a:spLocks noGrp="1"/>
          </p:cNvSpPr>
          <p:nvPr>
            <p:ph type="title"/>
          </p:nvPr>
        </p:nvSpPr>
        <p:spPr/>
        <p:txBody>
          <a:bodyPr>
            <a:normAutofit/>
          </a:bodyPr>
          <a:lstStyle/>
          <a:p>
            <a:r>
              <a:rPr lang="en-US" sz="4800" dirty="0"/>
              <a:t>Poll Question 2</a:t>
            </a:r>
          </a:p>
        </p:txBody>
      </p:sp>
      <p:sp>
        <p:nvSpPr>
          <p:cNvPr id="3" name="Content Placeholder 2">
            <a:extLst>
              <a:ext uri="{FF2B5EF4-FFF2-40B4-BE49-F238E27FC236}">
                <a16:creationId xmlns:a16="http://schemas.microsoft.com/office/drawing/2014/main" id="{469A95F0-169F-32B1-6256-F1BC27ABE5B9}"/>
              </a:ext>
            </a:extLst>
          </p:cNvPr>
          <p:cNvSpPr>
            <a:spLocks noGrp="1"/>
          </p:cNvSpPr>
          <p:nvPr>
            <p:ph idx="1"/>
          </p:nvPr>
        </p:nvSpPr>
        <p:spPr/>
        <p:txBody>
          <a:bodyPr/>
          <a:lstStyle/>
          <a:p>
            <a:r>
              <a:rPr lang="en-US" dirty="0"/>
              <a:t>DEQ has not accepted my 5 component Voluntary Remediation Report. Am I ready for my certificate?</a:t>
            </a:r>
          </a:p>
          <a:p>
            <a:pPr lvl="1"/>
            <a:r>
              <a:rPr lang="en-US" dirty="0"/>
              <a:t>A: No. DEQ must accept each of the components of the report first.</a:t>
            </a:r>
          </a:p>
          <a:p>
            <a:pPr lvl="1"/>
            <a:r>
              <a:rPr lang="en-US" dirty="0"/>
              <a:t>B: Yes. I am ready for my certificate once I’ve submitted all of my documentation.</a:t>
            </a:r>
          </a:p>
          <a:p>
            <a:pPr lvl="1"/>
            <a:r>
              <a:rPr lang="en-US" dirty="0"/>
              <a:t>C: What? I have to write reports?</a:t>
            </a:r>
          </a:p>
        </p:txBody>
      </p:sp>
      <p:sp>
        <p:nvSpPr>
          <p:cNvPr id="4" name="Footer Placeholder 3">
            <a:extLst>
              <a:ext uri="{FF2B5EF4-FFF2-40B4-BE49-F238E27FC236}">
                <a16:creationId xmlns:a16="http://schemas.microsoft.com/office/drawing/2014/main" id="{80CAC88B-DBA9-D629-E194-F2CED2E1F3AF}"/>
              </a:ext>
            </a:extLst>
          </p:cNvPr>
          <p:cNvSpPr>
            <a:spLocks noGrp="1"/>
          </p:cNvSpPr>
          <p:nvPr>
            <p:ph type="ftr" sz="quarter" idx="11"/>
          </p:nvPr>
        </p:nvSpPr>
        <p:spPr/>
        <p:txBody>
          <a:bodyPr/>
          <a:lstStyle/>
          <a:p>
            <a:pPr algn="l"/>
            <a:fld id="{61C9B584-852F-4056-BF30-ABA66A23FD41}" type="slidenum">
              <a:rPr lang="en-US" smtClean="0"/>
              <a:t>20</a:t>
            </a:fld>
            <a:r>
              <a:rPr lang="en-US"/>
              <a:t>					</a:t>
            </a:r>
            <a:endParaRPr lang="en-US" dirty="0">
              <a:solidFill>
                <a:srgbClr val="256EAB"/>
              </a:solidFill>
            </a:endParaRPr>
          </a:p>
        </p:txBody>
      </p:sp>
    </p:spTree>
    <p:extLst>
      <p:ext uri="{BB962C8B-B14F-4D97-AF65-F5344CB8AC3E}">
        <p14:creationId xmlns:p14="http://schemas.microsoft.com/office/powerpoint/2010/main" val="224523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98D9-9F58-BC89-C0D5-C98BBE70968E}"/>
              </a:ext>
            </a:extLst>
          </p:cNvPr>
          <p:cNvSpPr>
            <a:spLocks noGrp="1"/>
          </p:cNvSpPr>
          <p:nvPr>
            <p:ph type="title"/>
          </p:nvPr>
        </p:nvSpPr>
        <p:spPr/>
        <p:txBody>
          <a:bodyPr>
            <a:normAutofit/>
          </a:bodyPr>
          <a:lstStyle/>
          <a:p>
            <a:r>
              <a:rPr lang="en-US" sz="4800" dirty="0"/>
              <a:t>EPA MOA</a:t>
            </a:r>
          </a:p>
        </p:txBody>
      </p:sp>
      <p:sp>
        <p:nvSpPr>
          <p:cNvPr id="3" name="Content Placeholder 2">
            <a:extLst>
              <a:ext uri="{FF2B5EF4-FFF2-40B4-BE49-F238E27FC236}">
                <a16:creationId xmlns:a16="http://schemas.microsoft.com/office/drawing/2014/main" id="{96C59143-6DA2-5F29-8B34-CB83D0AD635F}"/>
              </a:ext>
            </a:extLst>
          </p:cNvPr>
          <p:cNvSpPr>
            <a:spLocks noGrp="1"/>
          </p:cNvSpPr>
          <p:nvPr>
            <p:ph idx="1"/>
          </p:nvPr>
        </p:nvSpPr>
        <p:spPr/>
        <p:txBody>
          <a:bodyPr>
            <a:normAutofit/>
          </a:bodyPr>
          <a:lstStyle/>
          <a:p>
            <a:r>
              <a:rPr lang="en-US" dirty="0"/>
              <a:t>Memorandum of Agreement with the EPA developed in 2002 and revised in 2017:</a:t>
            </a:r>
          </a:p>
          <a:p>
            <a:pPr lvl="2"/>
            <a:r>
              <a:rPr lang="en-US" dirty="0">
                <a:hlinkClick r:id="rId2"/>
              </a:rPr>
              <a:t>https://www.epa.gov/sites/default/files/2017-03/documents/signed_va_vrp_moa_modification_march_2017.pdf</a:t>
            </a:r>
            <a:endParaRPr lang="en-US" dirty="0"/>
          </a:p>
          <a:p>
            <a:r>
              <a:rPr lang="en-US" dirty="0"/>
              <a:t>A site enrolled in VRP has a bar against EPA becoming involved</a:t>
            </a:r>
          </a:p>
          <a:p>
            <a:r>
              <a:rPr lang="en-US" dirty="0"/>
              <a:t>EPA has no interest in a site which has completed VRP</a:t>
            </a:r>
          </a:p>
        </p:txBody>
      </p:sp>
      <p:sp>
        <p:nvSpPr>
          <p:cNvPr id="4" name="Footer Placeholder 3">
            <a:extLst>
              <a:ext uri="{FF2B5EF4-FFF2-40B4-BE49-F238E27FC236}">
                <a16:creationId xmlns:a16="http://schemas.microsoft.com/office/drawing/2014/main" id="{5788533A-083D-3956-9EF4-65E749DBAECE}"/>
              </a:ext>
            </a:extLst>
          </p:cNvPr>
          <p:cNvSpPr>
            <a:spLocks noGrp="1"/>
          </p:cNvSpPr>
          <p:nvPr>
            <p:ph type="ftr" sz="quarter" idx="11"/>
          </p:nvPr>
        </p:nvSpPr>
        <p:spPr/>
        <p:txBody>
          <a:bodyPr/>
          <a:lstStyle/>
          <a:p>
            <a:pPr algn="l"/>
            <a:fld id="{61C9B584-852F-4056-BF30-ABA66A23FD41}" type="slidenum">
              <a:rPr lang="en-US" smtClean="0"/>
              <a:t>21</a:t>
            </a:fld>
            <a:r>
              <a:rPr lang="en-US"/>
              <a:t>					</a:t>
            </a:r>
            <a:endParaRPr lang="en-US" dirty="0">
              <a:solidFill>
                <a:srgbClr val="256EAB"/>
              </a:solidFill>
            </a:endParaRPr>
          </a:p>
        </p:txBody>
      </p:sp>
    </p:spTree>
    <p:extLst>
      <p:ext uri="{BB962C8B-B14F-4D97-AF65-F5344CB8AC3E}">
        <p14:creationId xmlns:p14="http://schemas.microsoft.com/office/powerpoint/2010/main" val="711176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98D9-9F58-BC89-C0D5-C98BBE70968E}"/>
              </a:ext>
            </a:extLst>
          </p:cNvPr>
          <p:cNvSpPr>
            <a:spLocks noGrp="1"/>
          </p:cNvSpPr>
          <p:nvPr>
            <p:ph type="title"/>
          </p:nvPr>
        </p:nvSpPr>
        <p:spPr/>
        <p:txBody>
          <a:bodyPr>
            <a:normAutofit/>
          </a:bodyPr>
          <a:lstStyle/>
          <a:p>
            <a:r>
              <a:rPr lang="en-US" sz="4800" dirty="0"/>
              <a:t>Annual Fees</a:t>
            </a:r>
          </a:p>
        </p:txBody>
      </p:sp>
      <p:sp>
        <p:nvSpPr>
          <p:cNvPr id="3" name="Content Placeholder 2">
            <a:extLst>
              <a:ext uri="{FF2B5EF4-FFF2-40B4-BE49-F238E27FC236}">
                <a16:creationId xmlns:a16="http://schemas.microsoft.com/office/drawing/2014/main" id="{96C59143-6DA2-5F29-8B34-CB83D0AD635F}"/>
              </a:ext>
            </a:extLst>
          </p:cNvPr>
          <p:cNvSpPr>
            <a:spLocks noGrp="1"/>
          </p:cNvSpPr>
          <p:nvPr>
            <p:ph idx="1"/>
          </p:nvPr>
        </p:nvSpPr>
        <p:spPr/>
        <p:txBody>
          <a:bodyPr>
            <a:normAutofit/>
          </a:bodyPr>
          <a:lstStyle/>
          <a:p>
            <a:r>
              <a:rPr lang="en-US" dirty="0"/>
              <a:t>Annual Phase III billing will be assessed on November 1 of each for sites enrolled the previous calendar year.</a:t>
            </a:r>
          </a:p>
          <a:p>
            <a:r>
              <a:rPr lang="en-US" dirty="0"/>
              <a:t>For sites near completion we recommend:</a:t>
            </a:r>
          </a:p>
          <a:p>
            <a:pPr lvl="1"/>
            <a:r>
              <a:rPr lang="en-US" dirty="0"/>
              <a:t>Public Notice be completed by July 15</a:t>
            </a:r>
          </a:p>
          <a:p>
            <a:pPr lvl="1"/>
            <a:r>
              <a:rPr lang="en-US" dirty="0"/>
              <a:t>Draft Certificate to DEQ by August 1</a:t>
            </a:r>
          </a:p>
          <a:p>
            <a:r>
              <a:rPr lang="en-US" dirty="0"/>
              <a:t>All outstanding fees must be paid before a Certificate is issued.</a:t>
            </a:r>
          </a:p>
        </p:txBody>
      </p:sp>
      <p:sp>
        <p:nvSpPr>
          <p:cNvPr id="4" name="Footer Placeholder 3">
            <a:extLst>
              <a:ext uri="{FF2B5EF4-FFF2-40B4-BE49-F238E27FC236}">
                <a16:creationId xmlns:a16="http://schemas.microsoft.com/office/drawing/2014/main" id="{5788533A-083D-3956-9EF4-65E749DBAECE}"/>
              </a:ext>
            </a:extLst>
          </p:cNvPr>
          <p:cNvSpPr>
            <a:spLocks noGrp="1"/>
          </p:cNvSpPr>
          <p:nvPr>
            <p:ph type="ftr" sz="quarter" idx="11"/>
          </p:nvPr>
        </p:nvSpPr>
        <p:spPr/>
        <p:txBody>
          <a:bodyPr/>
          <a:lstStyle/>
          <a:p>
            <a:pPr algn="l"/>
            <a:fld id="{61C9B584-852F-4056-BF30-ABA66A23FD41}" type="slidenum">
              <a:rPr lang="en-US" smtClean="0"/>
              <a:t>22</a:t>
            </a:fld>
            <a:r>
              <a:rPr lang="en-US"/>
              <a:t>					</a:t>
            </a:r>
            <a:endParaRPr lang="en-US" dirty="0">
              <a:solidFill>
                <a:srgbClr val="256EAB"/>
              </a:solidFill>
            </a:endParaRPr>
          </a:p>
        </p:txBody>
      </p:sp>
    </p:spTree>
    <p:extLst>
      <p:ext uri="{BB962C8B-B14F-4D97-AF65-F5344CB8AC3E}">
        <p14:creationId xmlns:p14="http://schemas.microsoft.com/office/powerpoint/2010/main" val="3016739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7B95-FD49-6D2B-5A00-A8D1604EE560}"/>
              </a:ext>
            </a:extLst>
          </p:cNvPr>
          <p:cNvSpPr>
            <a:spLocks noGrp="1"/>
          </p:cNvSpPr>
          <p:nvPr>
            <p:ph type="title"/>
          </p:nvPr>
        </p:nvSpPr>
        <p:spPr/>
        <p:txBody>
          <a:bodyPr>
            <a:normAutofit/>
          </a:bodyPr>
          <a:lstStyle/>
          <a:p>
            <a:r>
              <a:rPr lang="en-US" sz="4800" dirty="0"/>
              <a:t>Poll Question 3</a:t>
            </a:r>
          </a:p>
        </p:txBody>
      </p:sp>
      <p:sp>
        <p:nvSpPr>
          <p:cNvPr id="3" name="Content Placeholder 2">
            <a:extLst>
              <a:ext uri="{FF2B5EF4-FFF2-40B4-BE49-F238E27FC236}">
                <a16:creationId xmlns:a16="http://schemas.microsoft.com/office/drawing/2014/main" id="{4BA39047-05D1-730F-6DA9-5D5420A9E869}"/>
              </a:ext>
            </a:extLst>
          </p:cNvPr>
          <p:cNvSpPr>
            <a:spLocks noGrp="1"/>
          </p:cNvSpPr>
          <p:nvPr>
            <p:ph idx="1"/>
          </p:nvPr>
        </p:nvSpPr>
        <p:spPr/>
        <p:txBody>
          <a:bodyPr/>
          <a:lstStyle/>
          <a:p>
            <a:r>
              <a:rPr lang="en-US" dirty="0"/>
              <a:t>Will DEQ file the certificate in the land records with the locality? </a:t>
            </a:r>
          </a:p>
          <a:p>
            <a:pPr lvl="1"/>
            <a:r>
              <a:rPr lang="en-US" dirty="0"/>
              <a:t>A: No, that is the participant’s responsibility.</a:t>
            </a:r>
          </a:p>
          <a:p>
            <a:pPr lvl="1"/>
            <a:r>
              <a:rPr lang="en-US" dirty="0"/>
              <a:t>B: Yes, of course.</a:t>
            </a:r>
          </a:p>
          <a:p>
            <a:pPr lvl="1"/>
            <a:r>
              <a:rPr lang="en-US" dirty="0"/>
              <a:t>C: What’s a land record?</a:t>
            </a:r>
          </a:p>
        </p:txBody>
      </p:sp>
      <p:sp>
        <p:nvSpPr>
          <p:cNvPr id="4" name="Footer Placeholder 3">
            <a:extLst>
              <a:ext uri="{FF2B5EF4-FFF2-40B4-BE49-F238E27FC236}">
                <a16:creationId xmlns:a16="http://schemas.microsoft.com/office/drawing/2014/main" id="{82179887-5475-993C-41C8-671EA8687228}"/>
              </a:ext>
            </a:extLst>
          </p:cNvPr>
          <p:cNvSpPr>
            <a:spLocks noGrp="1"/>
          </p:cNvSpPr>
          <p:nvPr>
            <p:ph type="ftr" sz="quarter" idx="11"/>
          </p:nvPr>
        </p:nvSpPr>
        <p:spPr/>
        <p:txBody>
          <a:bodyPr/>
          <a:lstStyle/>
          <a:p>
            <a:pPr algn="l"/>
            <a:fld id="{61C9B584-852F-4056-BF30-ABA66A23FD41}" type="slidenum">
              <a:rPr lang="en-US" smtClean="0"/>
              <a:t>23</a:t>
            </a:fld>
            <a:r>
              <a:rPr lang="en-US"/>
              <a:t>					</a:t>
            </a:r>
            <a:endParaRPr lang="en-US" dirty="0">
              <a:solidFill>
                <a:srgbClr val="256EAB"/>
              </a:solidFill>
            </a:endParaRPr>
          </a:p>
        </p:txBody>
      </p:sp>
    </p:spTree>
    <p:extLst>
      <p:ext uri="{BB962C8B-B14F-4D97-AF65-F5344CB8AC3E}">
        <p14:creationId xmlns:p14="http://schemas.microsoft.com/office/powerpoint/2010/main" val="4004938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F4C4F3-92A2-4A56-8791-800D6899C5BB}"/>
              </a:ext>
            </a:extLst>
          </p:cNvPr>
          <p:cNvSpPr>
            <a:spLocks noGrp="1"/>
          </p:cNvSpPr>
          <p:nvPr>
            <p:ph type="subTitle" idx="1"/>
          </p:nvPr>
        </p:nvSpPr>
        <p:spPr>
          <a:xfrm>
            <a:off x="9454392" y="4808440"/>
            <a:ext cx="2539134" cy="1710702"/>
          </a:xfrm>
        </p:spPr>
        <p:txBody>
          <a:bodyPr>
            <a:normAutofit fontScale="40000" lnSpcReduction="20000"/>
          </a:bodyPr>
          <a:lstStyle/>
          <a:p>
            <a:r>
              <a:rPr lang="en-US" sz="4800" dirty="0"/>
              <a:t>Jim Thornhill</a:t>
            </a:r>
          </a:p>
          <a:p>
            <a:r>
              <a:rPr lang="en-US" sz="4800" dirty="0"/>
              <a:t>Wire Gill LLP</a:t>
            </a:r>
          </a:p>
          <a:p>
            <a:r>
              <a:rPr lang="en-US" sz="4800" dirty="0"/>
              <a:t>804-288-8400</a:t>
            </a:r>
          </a:p>
          <a:p>
            <a:r>
              <a:rPr lang="en-US" sz="4800" dirty="0"/>
              <a:t>jthornhill@wiregill.com</a:t>
            </a:r>
          </a:p>
          <a:p>
            <a:endParaRPr lang="en-US" dirty="0"/>
          </a:p>
        </p:txBody>
      </p:sp>
      <p:pic>
        <p:nvPicPr>
          <p:cNvPr id="1026" name="Picture 2">
            <a:extLst>
              <a:ext uri="{FF2B5EF4-FFF2-40B4-BE49-F238E27FC236}">
                <a16:creationId xmlns:a16="http://schemas.microsoft.com/office/drawing/2014/main" id="{2A381C16-D408-4F3A-A3CE-DE5BD21A6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457" y="1467135"/>
            <a:ext cx="8137321" cy="53899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7B3EC8-1C62-43E6-A58A-A21C72F1AEE3}"/>
              </a:ext>
            </a:extLst>
          </p:cNvPr>
          <p:cNvSpPr txBox="1"/>
          <p:nvPr/>
        </p:nvSpPr>
        <p:spPr>
          <a:xfrm>
            <a:off x="1058963" y="361005"/>
            <a:ext cx="8137321"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Gill Sans MT" panose="020B0502020104020203"/>
                <a:ea typeface="+mn-ea"/>
                <a:cs typeface="+mn-cs"/>
              </a:rPr>
              <a:t>Recording the VRP Certificate and Declaration </a:t>
            </a:r>
          </a:p>
        </p:txBody>
      </p:sp>
      <p:sp>
        <p:nvSpPr>
          <p:cNvPr id="5" name="TextBox 4">
            <a:extLst>
              <a:ext uri="{FF2B5EF4-FFF2-40B4-BE49-F238E27FC236}">
                <a16:creationId xmlns:a16="http://schemas.microsoft.com/office/drawing/2014/main" id="{E91BDCB3-EB8A-454E-B5D4-509F1B0D87B1}"/>
              </a:ext>
            </a:extLst>
          </p:cNvPr>
          <p:cNvSpPr txBox="1"/>
          <p:nvPr/>
        </p:nvSpPr>
        <p:spPr>
          <a:xfrm>
            <a:off x="4471331" y="4162108"/>
            <a:ext cx="124157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Clerk’s Office</a:t>
            </a:r>
          </a:p>
        </p:txBody>
      </p:sp>
      <p:cxnSp>
        <p:nvCxnSpPr>
          <p:cNvPr id="7" name="Straight Connector 6">
            <a:extLst>
              <a:ext uri="{FF2B5EF4-FFF2-40B4-BE49-F238E27FC236}">
                <a16:creationId xmlns:a16="http://schemas.microsoft.com/office/drawing/2014/main" id="{123AF51B-5703-4D6B-A6EF-1CCD3A2D1D16}"/>
              </a:ext>
            </a:extLst>
          </p:cNvPr>
          <p:cNvCxnSpPr>
            <a:cxnSpLocks/>
          </p:cNvCxnSpPr>
          <p:nvPr/>
        </p:nvCxnSpPr>
        <p:spPr>
          <a:xfrm flipV="1">
            <a:off x="4471331" y="6225217"/>
            <a:ext cx="1023458" cy="1"/>
          </a:xfrm>
          <a:prstGeom prst="line">
            <a:avLst/>
          </a:prstGeom>
          <a:ln w="349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445CA6A-FE48-447E-9537-F463C9F4626F}"/>
              </a:ext>
            </a:extLst>
          </p:cNvPr>
          <p:cNvSpPr txBox="1"/>
          <p:nvPr/>
        </p:nvSpPr>
        <p:spPr>
          <a:xfrm>
            <a:off x="4471331" y="5535849"/>
            <a:ext cx="121379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Real Estate</a:t>
            </a:r>
          </a:p>
        </p:txBody>
      </p:sp>
      <p:sp>
        <p:nvSpPr>
          <p:cNvPr id="10" name="TextBox 9">
            <a:extLst>
              <a:ext uri="{FF2B5EF4-FFF2-40B4-BE49-F238E27FC236}">
                <a16:creationId xmlns:a16="http://schemas.microsoft.com/office/drawing/2014/main" id="{AF444B44-649C-4AFD-9926-2546B517794D}"/>
              </a:ext>
            </a:extLst>
          </p:cNvPr>
          <p:cNvSpPr txBox="1"/>
          <p:nvPr/>
        </p:nvSpPr>
        <p:spPr>
          <a:xfrm>
            <a:off x="4228476" y="6507649"/>
            <a:ext cx="169950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VRP Conclusion</a:t>
            </a:r>
          </a:p>
        </p:txBody>
      </p:sp>
      <p:cxnSp>
        <p:nvCxnSpPr>
          <p:cNvPr id="12" name="Straight Arrow Connector 11">
            <a:extLst>
              <a:ext uri="{FF2B5EF4-FFF2-40B4-BE49-F238E27FC236}">
                <a16:creationId xmlns:a16="http://schemas.microsoft.com/office/drawing/2014/main" id="{67082F5B-63FB-46BE-B28D-ED8139831DE9}"/>
              </a:ext>
            </a:extLst>
          </p:cNvPr>
          <p:cNvCxnSpPr>
            <a:cxnSpLocks/>
          </p:cNvCxnSpPr>
          <p:nvPr/>
        </p:nvCxnSpPr>
        <p:spPr>
          <a:xfrm flipV="1">
            <a:off x="5078228" y="6036906"/>
            <a:ext cx="0" cy="6364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492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603224-3A2A-4C96-93FD-2B1C779A8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47754" cy="6863356"/>
          </a:xfrm>
          <a:prstGeom prst="rect">
            <a:avLst/>
          </a:prstGeom>
          <a:noFill/>
        </p:spPr>
      </p:pic>
      <p:sp>
        <p:nvSpPr>
          <p:cNvPr id="5" name="TextBox 4">
            <a:extLst>
              <a:ext uri="{FF2B5EF4-FFF2-40B4-BE49-F238E27FC236}">
                <a16:creationId xmlns:a16="http://schemas.microsoft.com/office/drawing/2014/main" id="{46C4C009-D149-4BD9-80B5-A1A78EA5F55D}"/>
              </a:ext>
            </a:extLst>
          </p:cNvPr>
          <p:cNvSpPr txBox="1"/>
          <p:nvPr/>
        </p:nvSpPr>
        <p:spPr>
          <a:xfrm>
            <a:off x="1632856" y="3135085"/>
            <a:ext cx="1660849" cy="22929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This Certificate is conditioned upon its being signed by the Participant and the Site Owner and its being recorded within 90 calendar days of its issuance, in the land records of Fairfax County, Virginia.</a:t>
            </a:r>
            <a:endParaRPr kumimoji="0" lang="en-US" sz="13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71DFC354-D17B-4156-A979-A07102368070}"/>
              </a:ext>
            </a:extLst>
          </p:cNvPr>
          <p:cNvSpPr txBox="1"/>
          <p:nvPr/>
        </p:nvSpPr>
        <p:spPr>
          <a:xfrm>
            <a:off x="4553339" y="326572"/>
            <a:ext cx="6898555" cy="649408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Gill Sans MT" panose="020B0502020104020203"/>
                <a:ea typeface="+mn-ea"/>
                <a:cs typeface="+mn-cs"/>
              </a:rPr>
              <a:t>Pre-Issuance Checklist for Recording 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Gill Sans MT" panose="020B0502020104020203"/>
                <a:ea typeface="+mn-ea"/>
                <a:cs typeface="+mn-cs"/>
              </a:rPr>
              <a:t> Meet the 90 Day Deadline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Signatories?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Participant, Landowner, Tenant, Lender, Others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Who is recording?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Title company, attorney, 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Do I have a legal description or survey plat?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Is the VRP site less than an entire parcel?</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Is there a restriction that will apply to less than the </a:t>
            </a:r>
            <a:r>
              <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rPr>
              <a:t>entire site</a:t>
            </a: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Clerk’s Office Requirements?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Cover sheet jurisdiction?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Fees?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Notarized original signatures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Special requirements?</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Margins</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Plat size</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Electronic, mailing, in person</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Only blue or black ink.</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Page numbering.</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Self-addressed stamped envelop to return documents.</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0668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4184-D337-4FF5-8439-B06E9A62B863}"/>
              </a:ext>
            </a:extLst>
          </p:cNvPr>
          <p:cNvSpPr>
            <a:spLocks noGrp="1"/>
          </p:cNvSpPr>
          <p:nvPr>
            <p:ph type="ctrTitle"/>
          </p:nvPr>
        </p:nvSpPr>
        <p:spPr>
          <a:xfrm>
            <a:off x="2316899" y="184719"/>
            <a:ext cx="7179907" cy="869640"/>
          </a:xfrm>
        </p:spPr>
        <p:txBody>
          <a:bodyPr>
            <a:normAutofit fontScale="90000"/>
          </a:bodyPr>
          <a:lstStyle/>
          <a:p>
            <a:r>
              <a:rPr lang="en-US" dirty="0"/>
              <a:t>Signatures</a:t>
            </a:r>
          </a:p>
        </p:txBody>
      </p:sp>
      <p:sp>
        <p:nvSpPr>
          <p:cNvPr id="3" name="Subtitle 2">
            <a:extLst>
              <a:ext uri="{FF2B5EF4-FFF2-40B4-BE49-F238E27FC236}">
                <a16:creationId xmlns:a16="http://schemas.microsoft.com/office/drawing/2014/main" id="{047599B8-5B39-405B-AA57-69A454124F70}"/>
              </a:ext>
            </a:extLst>
          </p:cNvPr>
          <p:cNvSpPr>
            <a:spLocks noGrp="1"/>
          </p:cNvSpPr>
          <p:nvPr>
            <p:ph type="subTitle" idx="1"/>
          </p:nvPr>
        </p:nvSpPr>
        <p:spPr>
          <a:xfrm>
            <a:off x="1839583" y="1284655"/>
            <a:ext cx="8134537" cy="4996730"/>
          </a:xfrm>
        </p:spPr>
        <p:txBody>
          <a:bodyPr>
            <a:normAutofit/>
          </a:bodyPr>
          <a:lstStyle/>
          <a:p>
            <a:pPr marL="342900" indent="-342900" algn="l">
              <a:buFont typeface="Arial" panose="020B0604020202020204" pitchFamily="34" charset="0"/>
              <a:buChar char="•"/>
            </a:pPr>
            <a:r>
              <a:rPr lang="en-US" dirty="0"/>
              <a:t>Is the landowner the same as the participant or an unrelated entity?</a:t>
            </a:r>
          </a:p>
          <a:p>
            <a:pPr marL="800100" lvl="1" indent="-342900" algn="l">
              <a:buFont typeface="Arial" panose="020B0604020202020204" pitchFamily="34" charset="0"/>
              <a:buChar char="•"/>
            </a:pPr>
            <a:r>
              <a:rPr lang="en-US" dirty="0"/>
              <a:t>If unrelated have them review and comment before issuance.</a:t>
            </a:r>
          </a:p>
          <a:p>
            <a:pPr marL="342900" indent="-342900" algn="l">
              <a:buFont typeface="Arial" panose="020B0604020202020204" pitchFamily="34" charset="0"/>
              <a:buChar char="•"/>
            </a:pPr>
            <a:r>
              <a:rPr lang="en-US" dirty="0"/>
              <a:t>Is there a lender who will need to subordinate to the declaration?</a:t>
            </a:r>
          </a:p>
          <a:p>
            <a:pPr marL="800100" lvl="1" indent="-342900" algn="l">
              <a:buFont typeface="Arial" panose="020B0604020202020204" pitchFamily="34" charset="0"/>
              <a:buChar char="•"/>
            </a:pPr>
            <a:r>
              <a:rPr lang="en-US" dirty="0"/>
              <a:t>If yes, a trustee will have to sign to release a deed of trust as the trustee holds title for benefit of the lender.</a:t>
            </a:r>
          </a:p>
          <a:p>
            <a:pPr marL="800100" lvl="1" indent="-342900" algn="l">
              <a:buFont typeface="Arial" panose="020B0604020202020204" pitchFamily="34" charset="0"/>
              <a:buChar char="•"/>
            </a:pPr>
            <a:r>
              <a:rPr lang="en-US" dirty="0"/>
              <a:t>Trustees like to see the lender as signatory as well agreeing to the subordination.</a:t>
            </a:r>
          </a:p>
          <a:p>
            <a:pPr marL="800100" lvl="1" indent="-342900" algn="l">
              <a:buFont typeface="Arial" panose="020B0604020202020204" pitchFamily="34" charset="0"/>
              <a:buChar char="•"/>
            </a:pPr>
            <a:r>
              <a:rPr lang="en-US" dirty="0"/>
              <a:t>Obtain lender sign off to format before issuance and arrange for how the documents will be executed. </a:t>
            </a:r>
          </a:p>
          <a:p>
            <a:pPr marL="342900" indent="-342900" algn="l">
              <a:buFont typeface="Arial" panose="020B0604020202020204" pitchFamily="34" charset="0"/>
              <a:buChar char="•"/>
            </a:pPr>
            <a:r>
              <a:rPr lang="en-US" dirty="0"/>
              <a:t>Are there other parties like tenants or encumbrance holders who need to sign?</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1984287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C53E-F7DB-4100-A287-78B3B8ED767E}"/>
              </a:ext>
            </a:extLst>
          </p:cNvPr>
          <p:cNvSpPr>
            <a:spLocks noGrp="1"/>
          </p:cNvSpPr>
          <p:nvPr>
            <p:ph type="title"/>
          </p:nvPr>
        </p:nvSpPr>
        <p:spPr>
          <a:xfrm>
            <a:off x="769620" y="191093"/>
            <a:ext cx="4486656" cy="685985"/>
          </a:xfrm>
        </p:spPr>
        <p:txBody>
          <a:bodyPr/>
          <a:lstStyle/>
          <a:p>
            <a:pPr algn="l"/>
            <a:r>
              <a:rPr lang="en-US" dirty="0"/>
              <a:t>Who is recording?</a:t>
            </a:r>
          </a:p>
        </p:txBody>
      </p:sp>
      <p:pic>
        <p:nvPicPr>
          <p:cNvPr id="10" name="Content Placeholder 9">
            <a:extLst>
              <a:ext uri="{FF2B5EF4-FFF2-40B4-BE49-F238E27FC236}">
                <a16:creationId xmlns:a16="http://schemas.microsoft.com/office/drawing/2014/main" id="{6D30FE6F-1C08-415A-A7CE-F61D23B30A04}"/>
              </a:ext>
            </a:extLst>
          </p:cNvPr>
          <p:cNvPicPr>
            <a:picLocks noGrp="1" noChangeAspect="1"/>
          </p:cNvPicPr>
          <p:nvPr>
            <p:ph idx="1"/>
          </p:nvPr>
        </p:nvPicPr>
        <p:blipFill>
          <a:blip r:embed="rId2"/>
          <a:stretch>
            <a:fillRect/>
          </a:stretch>
        </p:blipFill>
        <p:spPr>
          <a:xfrm>
            <a:off x="6466116" y="289416"/>
            <a:ext cx="5248186" cy="6521004"/>
          </a:xfrm>
        </p:spPr>
      </p:pic>
      <p:sp>
        <p:nvSpPr>
          <p:cNvPr id="12" name="Rectangle 11">
            <a:extLst>
              <a:ext uri="{FF2B5EF4-FFF2-40B4-BE49-F238E27FC236}">
                <a16:creationId xmlns:a16="http://schemas.microsoft.com/office/drawing/2014/main" id="{D9A39B11-B773-414A-921E-B2D16368BF93}"/>
              </a:ext>
            </a:extLst>
          </p:cNvPr>
          <p:cNvSpPr/>
          <p:nvPr/>
        </p:nvSpPr>
        <p:spPr>
          <a:xfrm>
            <a:off x="9982899" y="1484851"/>
            <a:ext cx="914400" cy="201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3" name="Rectangle 12">
            <a:extLst>
              <a:ext uri="{FF2B5EF4-FFF2-40B4-BE49-F238E27FC236}">
                <a16:creationId xmlns:a16="http://schemas.microsoft.com/office/drawing/2014/main" id="{1AE2BC89-36B0-4D9E-A54A-A63F4333C2D1}"/>
              </a:ext>
            </a:extLst>
          </p:cNvPr>
          <p:cNvSpPr/>
          <p:nvPr/>
        </p:nvSpPr>
        <p:spPr>
          <a:xfrm>
            <a:off x="9982899" y="1978090"/>
            <a:ext cx="1404429"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4" name="TextBox 13">
            <a:extLst>
              <a:ext uri="{FF2B5EF4-FFF2-40B4-BE49-F238E27FC236}">
                <a16:creationId xmlns:a16="http://schemas.microsoft.com/office/drawing/2014/main" id="{957D0978-047E-493B-85AA-78F1CEFDEF11}"/>
              </a:ext>
            </a:extLst>
          </p:cNvPr>
          <p:cNvSpPr txBox="1"/>
          <p:nvPr/>
        </p:nvSpPr>
        <p:spPr>
          <a:xfrm>
            <a:off x="541176" y="1484851"/>
            <a:ext cx="4801827" cy="2308324"/>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Title Company?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Does the participant have an existing</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relationship with a title company?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Can you get any title company to record?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Attorney?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Is she or he familiar with recording in</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 Virginia and the particular jurisdiction?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Can I record myself?</a:t>
            </a:r>
          </a:p>
        </p:txBody>
      </p:sp>
      <p:sp>
        <p:nvSpPr>
          <p:cNvPr id="15" name="Rectangle 14">
            <a:extLst>
              <a:ext uri="{FF2B5EF4-FFF2-40B4-BE49-F238E27FC236}">
                <a16:creationId xmlns:a16="http://schemas.microsoft.com/office/drawing/2014/main" id="{C85474FB-7655-4902-B14A-4343AC2F423A}"/>
              </a:ext>
            </a:extLst>
          </p:cNvPr>
          <p:cNvSpPr/>
          <p:nvPr/>
        </p:nvSpPr>
        <p:spPr>
          <a:xfrm>
            <a:off x="8752114" y="690465"/>
            <a:ext cx="1800808" cy="653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41131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E9C09-7B8A-4028-91BE-75C9E292CB0D}"/>
              </a:ext>
            </a:extLst>
          </p:cNvPr>
          <p:cNvSpPr>
            <a:spLocks noGrp="1"/>
          </p:cNvSpPr>
          <p:nvPr>
            <p:ph type="ctrTitle"/>
          </p:nvPr>
        </p:nvSpPr>
        <p:spPr>
          <a:xfrm>
            <a:off x="1600200" y="184719"/>
            <a:ext cx="8991600" cy="1080843"/>
          </a:xfrm>
        </p:spPr>
        <p:txBody>
          <a:bodyPr/>
          <a:lstStyle/>
          <a:p>
            <a:r>
              <a:rPr lang="en-US" dirty="0"/>
              <a:t>legal descriptions</a:t>
            </a:r>
          </a:p>
        </p:txBody>
      </p:sp>
      <p:sp>
        <p:nvSpPr>
          <p:cNvPr id="4" name="TextBox 3">
            <a:extLst>
              <a:ext uri="{FF2B5EF4-FFF2-40B4-BE49-F238E27FC236}">
                <a16:creationId xmlns:a16="http://schemas.microsoft.com/office/drawing/2014/main" id="{D79CD5BB-35D5-4769-BC78-6527864FF9CC}"/>
              </a:ext>
            </a:extLst>
          </p:cNvPr>
          <p:cNvSpPr txBox="1"/>
          <p:nvPr/>
        </p:nvSpPr>
        <p:spPr>
          <a:xfrm>
            <a:off x="1483567" y="2640563"/>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0359546D-3E12-48C2-99B9-B2BC089AC1AA}"/>
              </a:ext>
            </a:extLst>
          </p:cNvPr>
          <p:cNvPicPr>
            <a:picLocks noChangeAspect="1"/>
          </p:cNvPicPr>
          <p:nvPr/>
        </p:nvPicPr>
        <p:blipFill>
          <a:blip r:embed="rId2"/>
          <a:stretch>
            <a:fillRect/>
          </a:stretch>
        </p:blipFill>
        <p:spPr>
          <a:xfrm>
            <a:off x="151326" y="1412994"/>
            <a:ext cx="4832262" cy="5159256"/>
          </a:xfrm>
          <a:prstGeom prst="rect">
            <a:avLst/>
          </a:prstGeom>
        </p:spPr>
      </p:pic>
      <p:pic>
        <p:nvPicPr>
          <p:cNvPr id="5" name="Picture 4">
            <a:extLst>
              <a:ext uri="{FF2B5EF4-FFF2-40B4-BE49-F238E27FC236}">
                <a16:creationId xmlns:a16="http://schemas.microsoft.com/office/drawing/2014/main" id="{C2B71E31-7B0A-41A3-BE6E-F0AA8512F1C5}"/>
              </a:ext>
            </a:extLst>
          </p:cNvPr>
          <p:cNvPicPr>
            <a:picLocks noChangeAspect="1"/>
          </p:cNvPicPr>
          <p:nvPr/>
        </p:nvPicPr>
        <p:blipFill>
          <a:blip r:embed="rId3"/>
          <a:stretch>
            <a:fillRect/>
          </a:stretch>
        </p:blipFill>
        <p:spPr>
          <a:xfrm>
            <a:off x="5306904" y="1490202"/>
            <a:ext cx="6057912" cy="1335027"/>
          </a:xfrm>
          <a:prstGeom prst="rect">
            <a:avLst/>
          </a:prstGeom>
        </p:spPr>
      </p:pic>
    </p:spTree>
    <p:extLst>
      <p:ext uri="{BB962C8B-B14F-4D97-AF65-F5344CB8AC3E}">
        <p14:creationId xmlns:p14="http://schemas.microsoft.com/office/powerpoint/2010/main" val="730735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6065-EB1E-48CE-AE0D-480DF0B98A60}"/>
              </a:ext>
            </a:extLst>
          </p:cNvPr>
          <p:cNvSpPr>
            <a:spLocks noGrp="1"/>
          </p:cNvSpPr>
          <p:nvPr>
            <p:ph type="ctrTitle"/>
          </p:nvPr>
        </p:nvSpPr>
        <p:spPr>
          <a:xfrm>
            <a:off x="5144957" y="272481"/>
            <a:ext cx="2402958" cy="1939091"/>
          </a:xfrm>
        </p:spPr>
        <p:txBody>
          <a:bodyPr>
            <a:normAutofit fontScale="90000"/>
          </a:bodyPr>
          <a:lstStyle/>
          <a:p>
            <a:r>
              <a:rPr lang="en-US" dirty="0"/>
              <a:t>Survey Plats</a:t>
            </a:r>
            <a:br>
              <a:rPr lang="en-US" dirty="0"/>
            </a:br>
            <a:r>
              <a:rPr lang="en-US" dirty="0"/>
              <a:t> &amp;</a:t>
            </a:r>
            <a:br>
              <a:rPr lang="en-US" dirty="0"/>
            </a:br>
            <a:r>
              <a:rPr lang="en-US" dirty="0"/>
              <a:t>figures</a:t>
            </a:r>
          </a:p>
        </p:txBody>
      </p:sp>
      <p:pic>
        <p:nvPicPr>
          <p:cNvPr id="4" name="Picture 3">
            <a:extLst>
              <a:ext uri="{FF2B5EF4-FFF2-40B4-BE49-F238E27FC236}">
                <a16:creationId xmlns:a16="http://schemas.microsoft.com/office/drawing/2014/main" id="{B7D35DF2-793B-4158-A59B-604098E72235}"/>
              </a:ext>
            </a:extLst>
          </p:cNvPr>
          <p:cNvPicPr>
            <a:picLocks noChangeAspect="1"/>
          </p:cNvPicPr>
          <p:nvPr/>
        </p:nvPicPr>
        <p:blipFill>
          <a:blip r:embed="rId2"/>
          <a:stretch>
            <a:fillRect/>
          </a:stretch>
        </p:blipFill>
        <p:spPr>
          <a:xfrm>
            <a:off x="7579364" y="0"/>
            <a:ext cx="4600409" cy="6805852"/>
          </a:xfrm>
          <a:prstGeom prst="rect">
            <a:avLst/>
          </a:prstGeom>
        </p:spPr>
      </p:pic>
      <p:pic>
        <p:nvPicPr>
          <p:cNvPr id="5" name="Picture 4">
            <a:extLst>
              <a:ext uri="{FF2B5EF4-FFF2-40B4-BE49-F238E27FC236}">
                <a16:creationId xmlns:a16="http://schemas.microsoft.com/office/drawing/2014/main" id="{8628B020-F30B-4160-829F-3DCC11689724}"/>
              </a:ext>
            </a:extLst>
          </p:cNvPr>
          <p:cNvPicPr>
            <a:picLocks noChangeAspect="1"/>
          </p:cNvPicPr>
          <p:nvPr/>
        </p:nvPicPr>
        <p:blipFill>
          <a:blip r:embed="rId3"/>
          <a:stretch>
            <a:fillRect/>
          </a:stretch>
        </p:blipFill>
        <p:spPr>
          <a:xfrm rot="5400000">
            <a:off x="-788177" y="910819"/>
            <a:ext cx="6695438" cy="5094630"/>
          </a:xfrm>
          <a:prstGeom prst="rect">
            <a:avLst/>
          </a:prstGeom>
        </p:spPr>
      </p:pic>
    </p:spTree>
    <p:extLst>
      <p:ext uri="{BB962C8B-B14F-4D97-AF65-F5344CB8AC3E}">
        <p14:creationId xmlns:p14="http://schemas.microsoft.com/office/powerpoint/2010/main" val="3188496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3E08-2176-9AFF-E0B7-2387BEDD151F}"/>
              </a:ext>
            </a:extLst>
          </p:cNvPr>
          <p:cNvSpPr>
            <a:spLocks noGrp="1"/>
          </p:cNvSpPr>
          <p:nvPr>
            <p:ph type="title"/>
          </p:nvPr>
        </p:nvSpPr>
        <p:spPr/>
        <p:txBody>
          <a:bodyPr>
            <a:normAutofit/>
          </a:bodyPr>
          <a:lstStyle/>
          <a:p>
            <a:r>
              <a:rPr lang="en-US" sz="4800" dirty="0"/>
              <a:t>Today’s Presentation</a:t>
            </a:r>
          </a:p>
        </p:txBody>
      </p:sp>
      <p:sp>
        <p:nvSpPr>
          <p:cNvPr id="3" name="Content Placeholder 2">
            <a:extLst>
              <a:ext uri="{FF2B5EF4-FFF2-40B4-BE49-F238E27FC236}">
                <a16:creationId xmlns:a16="http://schemas.microsoft.com/office/drawing/2014/main" id="{2D2CD2B2-F596-14A1-813D-8A7112C2EB0B}"/>
              </a:ext>
            </a:extLst>
          </p:cNvPr>
          <p:cNvSpPr>
            <a:spLocks noGrp="1"/>
          </p:cNvSpPr>
          <p:nvPr>
            <p:ph idx="1"/>
          </p:nvPr>
        </p:nvSpPr>
        <p:spPr/>
        <p:txBody>
          <a:bodyPr/>
          <a:lstStyle/>
          <a:p>
            <a:pPr>
              <a:lnSpc>
                <a:spcPct val="300000"/>
              </a:lnSpc>
            </a:pPr>
            <a:r>
              <a:rPr lang="en-US" dirty="0"/>
              <a:t>Applications and Certificates</a:t>
            </a:r>
          </a:p>
          <a:p>
            <a:pPr>
              <a:lnSpc>
                <a:spcPct val="300000"/>
              </a:lnSpc>
            </a:pPr>
            <a:r>
              <a:rPr lang="en-US" dirty="0"/>
              <a:t>Tips and Pointers</a:t>
            </a:r>
          </a:p>
          <a:p>
            <a:pPr>
              <a:lnSpc>
                <a:spcPct val="300000"/>
              </a:lnSpc>
            </a:pPr>
            <a:r>
              <a:rPr lang="en-US" dirty="0"/>
              <a:t>Question and answer session at the end</a:t>
            </a:r>
          </a:p>
        </p:txBody>
      </p:sp>
      <p:sp>
        <p:nvSpPr>
          <p:cNvPr id="4" name="Footer Placeholder 3">
            <a:extLst>
              <a:ext uri="{FF2B5EF4-FFF2-40B4-BE49-F238E27FC236}">
                <a16:creationId xmlns:a16="http://schemas.microsoft.com/office/drawing/2014/main" id="{F1C7E5E8-DC56-49B7-8D2F-13BDD554CFA2}"/>
              </a:ext>
            </a:extLst>
          </p:cNvPr>
          <p:cNvSpPr>
            <a:spLocks noGrp="1"/>
          </p:cNvSpPr>
          <p:nvPr>
            <p:ph type="ftr" sz="quarter" idx="11"/>
          </p:nvPr>
        </p:nvSpPr>
        <p:spPr/>
        <p:txBody>
          <a:bodyPr/>
          <a:lstStyle/>
          <a:p>
            <a:pPr algn="l"/>
            <a:fld id="{61C9B584-852F-4056-BF30-ABA66A23FD41}" type="slidenum">
              <a:rPr lang="en-US" smtClean="0"/>
              <a:t>3</a:t>
            </a:fld>
            <a:r>
              <a:rPr lang="en-US"/>
              <a:t>					</a:t>
            </a:r>
            <a:endParaRPr lang="en-US" dirty="0">
              <a:solidFill>
                <a:srgbClr val="256EAB"/>
              </a:solidFill>
            </a:endParaRPr>
          </a:p>
        </p:txBody>
      </p:sp>
      <p:pic>
        <p:nvPicPr>
          <p:cNvPr id="6" name="Picture 5">
            <a:extLst>
              <a:ext uri="{FF2B5EF4-FFF2-40B4-BE49-F238E27FC236}">
                <a16:creationId xmlns:a16="http://schemas.microsoft.com/office/drawing/2014/main" id="{A5425682-BDEC-3871-D0E5-3EF503BA92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535" y="1690688"/>
            <a:ext cx="1517043" cy="2143124"/>
          </a:xfrm>
          <a:prstGeom prst="rect">
            <a:avLst/>
          </a:prstGeom>
        </p:spPr>
      </p:pic>
      <p:pic>
        <p:nvPicPr>
          <p:cNvPr id="8" name="Picture 7">
            <a:extLst>
              <a:ext uri="{FF2B5EF4-FFF2-40B4-BE49-F238E27FC236}">
                <a16:creationId xmlns:a16="http://schemas.microsoft.com/office/drawing/2014/main" id="{E92F57CE-ECCD-D33C-7836-F8F8EFA1BB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208" y="2025650"/>
            <a:ext cx="2619375" cy="1743075"/>
          </a:xfrm>
          <a:prstGeom prst="rect">
            <a:avLst/>
          </a:prstGeom>
        </p:spPr>
      </p:pic>
      <p:pic>
        <p:nvPicPr>
          <p:cNvPr id="11" name="Picture 10" descr="Shape, icon&#10;&#10;Description automatically generated">
            <a:extLst>
              <a:ext uri="{FF2B5EF4-FFF2-40B4-BE49-F238E27FC236}">
                <a16:creationId xmlns:a16="http://schemas.microsoft.com/office/drawing/2014/main" id="{5946ACF1-0B12-F128-AB55-00090E7F9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0833" y="3362036"/>
            <a:ext cx="2060073" cy="1649700"/>
          </a:xfrm>
          <a:prstGeom prst="rect">
            <a:avLst/>
          </a:prstGeom>
        </p:spPr>
      </p:pic>
      <p:pic>
        <p:nvPicPr>
          <p:cNvPr id="12" name="Picture 3">
            <a:extLst>
              <a:ext uri="{FF2B5EF4-FFF2-40B4-BE49-F238E27FC236}">
                <a16:creationId xmlns:a16="http://schemas.microsoft.com/office/drawing/2014/main" id="{AB80A406-BE14-D2EA-2938-5CEDA8C583E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3462" y="4140198"/>
            <a:ext cx="2050676" cy="174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863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69E0-0D0A-4F28-A1CF-9F46C3D57043}"/>
              </a:ext>
            </a:extLst>
          </p:cNvPr>
          <p:cNvSpPr>
            <a:spLocks noGrp="1"/>
          </p:cNvSpPr>
          <p:nvPr>
            <p:ph type="ctrTitle"/>
          </p:nvPr>
        </p:nvSpPr>
        <p:spPr>
          <a:xfrm>
            <a:off x="830510" y="85095"/>
            <a:ext cx="10704351" cy="762193"/>
          </a:xfrm>
        </p:spPr>
        <p:txBody>
          <a:bodyPr>
            <a:normAutofit fontScale="90000"/>
          </a:bodyPr>
          <a:lstStyle/>
          <a:p>
            <a:r>
              <a:rPr lang="en-US" sz="2400" dirty="0"/>
              <a:t>Circuit court Clerk’s Office requirements for recordation—go to circuit court’s website</a:t>
            </a:r>
          </a:p>
        </p:txBody>
      </p:sp>
      <p:pic>
        <p:nvPicPr>
          <p:cNvPr id="8" name="Picture 7">
            <a:extLst>
              <a:ext uri="{FF2B5EF4-FFF2-40B4-BE49-F238E27FC236}">
                <a16:creationId xmlns:a16="http://schemas.microsoft.com/office/drawing/2014/main" id="{80156262-7265-4C5A-AB64-74A31AE9507B}"/>
              </a:ext>
            </a:extLst>
          </p:cNvPr>
          <p:cNvPicPr>
            <a:picLocks noChangeAspect="1"/>
          </p:cNvPicPr>
          <p:nvPr/>
        </p:nvPicPr>
        <p:blipFill>
          <a:blip r:embed="rId2"/>
          <a:stretch>
            <a:fillRect/>
          </a:stretch>
        </p:blipFill>
        <p:spPr>
          <a:xfrm>
            <a:off x="0" y="1606002"/>
            <a:ext cx="6882015" cy="5166903"/>
          </a:xfrm>
          <a:prstGeom prst="rect">
            <a:avLst/>
          </a:prstGeom>
        </p:spPr>
      </p:pic>
      <p:pic>
        <p:nvPicPr>
          <p:cNvPr id="10" name="Picture 9">
            <a:extLst>
              <a:ext uri="{FF2B5EF4-FFF2-40B4-BE49-F238E27FC236}">
                <a16:creationId xmlns:a16="http://schemas.microsoft.com/office/drawing/2014/main" id="{708289D9-8BEE-4B74-A9AE-5901872F9ECE}"/>
              </a:ext>
            </a:extLst>
          </p:cNvPr>
          <p:cNvPicPr>
            <a:picLocks noChangeAspect="1"/>
          </p:cNvPicPr>
          <p:nvPr/>
        </p:nvPicPr>
        <p:blipFill>
          <a:blip r:embed="rId3"/>
          <a:stretch>
            <a:fillRect/>
          </a:stretch>
        </p:blipFill>
        <p:spPr>
          <a:xfrm>
            <a:off x="7055141" y="1606001"/>
            <a:ext cx="4900797" cy="5166903"/>
          </a:xfrm>
          <a:prstGeom prst="rect">
            <a:avLst/>
          </a:prstGeom>
        </p:spPr>
      </p:pic>
      <p:sp>
        <p:nvSpPr>
          <p:cNvPr id="11" name="TextBox 10">
            <a:extLst>
              <a:ext uri="{FF2B5EF4-FFF2-40B4-BE49-F238E27FC236}">
                <a16:creationId xmlns:a16="http://schemas.microsoft.com/office/drawing/2014/main" id="{3E3CA9EC-13F2-4BC4-811D-D9630DC178C7}"/>
              </a:ext>
            </a:extLst>
          </p:cNvPr>
          <p:cNvSpPr txBox="1"/>
          <p:nvPr/>
        </p:nvSpPr>
        <p:spPr>
          <a:xfrm>
            <a:off x="4205389" y="1698410"/>
            <a:ext cx="17123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rPr>
              <a:t>Henrico County</a:t>
            </a:r>
          </a:p>
        </p:txBody>
      </p:sp>
    </p:spTree>
    <p:extLst>
      <p:ext uri="{BB962C8B-B14F-4D97-AF65-F5344CB8AC3E}">
        <p14:creationId xmlns:p14="http://schemas.microsoft.com/office/powerpoint/2010/main" val="2419786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F41C-D266-447C-BC65-F0644F141AA8}"/>
              </a:ext>
            </a:extLst>
          </p:cNvPr>
          <p:cNvSpPr>
            <a:spLocks noGrp="1"/>
          </p:cNvSpPr>
          <p:nvPr>
            <p:ph type="ctrTitle"/>
          </p:nvPr>
        </p:nvSpPr>
        <p:spPr>
          <a:xfrm>
            <a:off x="1314974" y="94666"/>
            <a:ext cx="8991600" cy="773081"/>
          </a:xfrm>
        </p:spPr>
        <p:txBody>
          <a:bodyPr>
            <a:normAutofit fontScale="90000"/>
          </a:bodyPr>
          <a:lstStyle/>
          <a:p>
            <a:r>
              <a:rPr lang="en-US" dirty="0"/>
              <a:t>Cover Sheets</a:t>
            </a:r>
          </a:p>
        </p:txBody>
      </p:sp>
      <p:pic>
        <p:nvPicPr>
          <p:cNvPr id="5" name="Picture 4">
            <a:extLst>
              <a:ext uri="{FF2B5EF4-FFF2-40B4-BE49-F238E27FC236}">
                <a16:creationId xmlns:a16="http://schemas.microsoft.com/office/drawing/2014/main" id="{84A23970-6467-4251-BC98-ECCE2DA4E848}"/>
              </a:ext>
            </a:extLst>
          </p:cNvPr>
          <p:cNvPicPr>
            <a:picLocks noChangeAspect="1"/>
          </p:cNvPicPr>
          <p:nvPr/>
        </p:nvPicPr>
        <p:blipFill>
          <a:blip r:embed="rId2"/>
          <a:stretch>
            <a:fillRect/>
          </a:stretch>
        </p:blipFill>
        <p:spPr>
          <a:xfrm>
            <a:off x="86709" y="1073020"/>
            <a:ext cx="6417908" cy="5615669"/>
          </a:xfrm>
          <a:prstGeom prst="rect">
            <a:avLst/>
          </a:prstGeom>
        </p:spPr>
      </p:pic>
      <p:pic>
        <p:nvPicPr>
          <p:cNvPr id="7" name="Picture 6">
            <a:extLst>
              <a:ext uri="{FF2B5EF4-FFF2-40B4-BE49-F238E27FC236}">
                <a16:creationId xmlns:a16="http://schemas.microsoft.com/office/drawing/2014/main" id="{A99E4296-4842-4B58-ACBA-E94D6A938C16}"/>
              </a:ext>
            </a:extLst>
          </p:cNvPr>
          <p:cNvPicPr>
            <a:picLocks noChangeAspect="1"/>
          </p:cNvPicPr>
          <p:nvPr/>
        </p:nvPicPr>
        <p:blipFill>
          <a:blip r:embed="rId3"/>
          <a:stretch>
            <a:fillRect/>
          </a:stretch>
        </p:blipFill>
        <p:spPr>
          <a:xfrm>
            <a:off x="6819640" y="1045029"/>
            <a:ext cx="4691720" cy="5578346"/>
          </a:xfrm>
          <a:prstGeom prst="rect">
            <a:avLst/>
          </a:prstGeom>
        </p:spPr>
      </p:pic>
    </p:spTree>
    <p:extLst>
      <p:ext uri="{BB962C8B-B14F-4D97-AF65-F5344CB8AC3E}">
        <p14:creationId xmlns:p14="http://schemas.microsoft.com/office/powerpoint/2010/main" val="2989247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6D05-A1AF-4BD4-9F8E-55A27685BCD0}"/>
              </a:ext>
            </a:extLst>
          </p:cNvPr>
          <p:cNvSpPr>
            <a:spLocks noGrp="1"/>
          </p:cNvSpPr>
          <p:nvPr>
            <p:ph type="ctrTitle"/>
          </p:nvPr>
        </p:nvSpPr>
        <p:spPr>
          <a:xfrm>
            <a:off x="1600200" y="128736"/>
            <a:ext cx="8991600" cy="739011"/>
          </a:xfrm>
        </p:spPr>
        <p:txBody>
          <a:bodyPr>
            <a:normAutofit fontScale="90000"/>
          </a:bodyPr>
          <a:lstStyle/>
          <a:p>
            <a:r>
              <a:rPr lang="en-US" dirty="0"/>
              <a:t>Cover sheets continued</a:t>
            </a:r>
          </a:p>
        </p:txBody>
      </p:sp>
      <p:pic>
        <p:nvPicPr>
          <p:cNvPr id="5" name="Picture 4">
            <a:extLst>
              <a:ext uri="{FF2B5EF4-FFF2-40B4-BE49-F238E27FC236}">
                <a16:creationId xmlns:a16="http://schemas.microsoft.com/office/drawing/2014/main" id="{37DDA970-840C-4132-A8FF-57BEB770C676}"/>
              </a:ext>
            </a:extLst>
          </p:cNvPr>
          <p:cNvPicPr>
            <a:picLocks noChangeAspect="1"/>
          </p:cNvPicPr>
          <p:nvPr/>
        </p:nvPicPr>
        <p:blipFill>
          <a:blip r:embed="rId2"/>
          <a:stretch>
            <a:fillRect/>
          </a:stretch>
        </p:blipFill>
        <p:spPr>
          <a:xfrm>
            <a:off x="6174251" y="900504"/>
            <a:ext cx="6017749" cy="5957496"/>
          </a:xfrm>
          <a:prstGeom prst="rect">
            <a:avLst/>
          </a:prstGeom>
        </p:spPr>
      </p:pic>
      <p:pic>
        <p:nvPicPr>
          <p:cNvPr id="7" name="Picture 6">
            <a:extLst>
              <a:ext uri="{FF2B5EF4-FFF2-40B4-BE49-F238E27FC236}">
                <a16:creationId xmlns:a16="http://schemas.microsoft.com/office/drawing/2014/main" id="{F5C9EF38-5619-4471-B87D-25A99425C957}"/>
              </a:ext>
            </a:extLst>
          </p:cNvPr>
          <p:cNvPicPr>
            <a:picLocks noChangeAspect="1"/>
          </p:cNvPicPr>
          <p:nvPr/>
        </p:nvPicPr>
        <p:blipFill>
          <a:blip r:embed="rId3"/>
          <a:stretch>
            <a:fillRect/>
          </a:stretch>
        </p:blipFill>
        <p:spPr>
          <a:xfrm>
            <a:off x="0" y="908757"/>
            <a:ext cx="4544008" cy="5940990"/>
          </a:xfrm>
          <a:prstGeom prst="rect">
            <a:avLst/>
          </a:prstGeom>
        </p:spPr>
      </p:pic>
    </p:spTree>
    <p:extLst>
      <p:ext uri="{BB962C8B-B14F-4D97-AF65-F5344CB8AC3E}">
        <p14:creationId xmlns:p14="http://schemas.microsoft.com/office/powerpoint/2010/main" val="3306810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FEA3B-5ADB-49E7-A016-11957ADA213E}"/>
              </a:ext>
            </a:extLst>
          </p:cNvPr>
          <p:cNvSpPr>
            <a:spLocks noGrp="1"/>
          </p:cNvSpPr>
          <p:nvPr>
            <p:ph type="ctrTitle"/>
          </p:nvPr>
        </p:nvSpPr>
        <p:spPr>
          <a:xfrm>
            <a:off x="558709" y="129935"/>
            <a:ext cx="2200013" cy="700405"/>
          </a:xfrm>
        </p:spPr>
        <p:txBody>
          <a:bodyPr>
            <a:normAutofit fontScale="90000"/>
          </a:bodyPr>
          <a:lstStyle/>
          <a:p>
            <a:r>
              <a:rPr lang="en-US" dirty="0"/>
              <a:t>Fees</a:t>
            </a:r>
          </a:p>
        </p:txBody>
      </p:sp>
      <p:sp>
        <p:nvSpPr>
          <p:cNvPr id="4" name="TextBox 3">
            <a:extLst>
              <a:ext uri="{FF2B5EF4-FFF2-40B4-BE49-F238E27FC236}">
                <a16:creationId xmlns:a16="http://schemas.microsoft.com/office/drawing/2014/main" id="{20C963F4-8CD0-472D-862A-F1EBB4779828}"/>
              </a:ext>
            </a:extLst>
          </p:cNvPr>
          <p:cNvSpPr txBox="1"/>
          <p:nvPr/>
        </p:nvSpPr>
        <p:spPr>
          <a:xfrm>
            <a:off x="107303" y="1008262"/>
            <a:ext cx="355496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Circuit Court Deed Calculation System for Calculating Recording Fees for Documents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http://ccdeedcalc.courts.state.va.us/</a:t>
            </a:r>
          </a:p>
        </p:txBody>
      </p:sp>
      <p:pic>
        <p:nvPicPr>
          <p:cNvPr id="6" name="Picture 5">
            <a:extLst>
              <a:ext uri="{FF2B5EF4-FFF2-40B4-BE49-F238E27FC236}">
                <a16:creationId xmlns:a16="http://schemas.microsoft.com/office/drawing/2014/main" id="{D256A247-11C9-4F27-B5B9-D947B30456A5}"/>
              </a:ext>
            </a:extLst>
          </p:cNvPr>
          <p:cNvPicPr>
            <a:picLocks noChangeAspect="1"/>
          </p:cNvPicPr>
          <p:nvPr/>
        </p:nvPicPr>
        <p:blipFill>
          <a:blip r:embed="rId2"/>
          <a:stretch>
            <a:fillRect/>
          </a:stretch>
        </p:blipFill>
        <p:spPr>
          <a:xfrm>
            <a:off x="4147991" y="22992"/>
            <a:ext cx="8044009" cy="6812016"/>
          </a:xfrm>
          <a:prstGeom prst="rect">
            <a:avLst/>
          </a:prstGeom>
        </p:spPr>
      </p:pic>
    </p:spTree>
    <p:extLst>
      <p:ext uri="{BB962C8B-B14F-4D97-AF65-F5344CB8AC3E}">
        <p14:creationId xmlns:p14="http://schemas.microsoft.com/office/powerpoint/2010/main" val="1375642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5F29-89B0-4DDC-968E-E63AEC1BE47C}"/>
              </a:ext>
            </a:extLst>
          </p:cNvPr>
          <p:cNvSpPr>
            <a:spLocks noGrp="1"/>
          </p:cNvSpPr>
          <p:nvPr>
            <p:ph type="ctrTitle"/>
          </p:nvPr>
        </p:nvSpPr>
        <p:spPr>
          <a:xfrm>
            <a:off x="1533088" y="12660"/>
            <a:ext cx="9411720" cy="1010797"/>
          </a:xfrm>
        </p:spPr>
        <p:txBody>
          <a:bodyPr>
            <a:normAutofit fontScale="90000"/>
          </a:bodyPr>
          <a:lstStyle/>
          <a:p>
            <a:r>
              <a:rPr lang="en-US" sz="2800" dirty="0"/>
              <a:t>Sign declaration attached to the certificate or execute and record separately?</a:t>
            </a:r>
          </a:p>
        </p:txBody>
      </p:sp>
      <p:pic>
        <p:nvPicPr>
          <p:cNvPr id="5" name="Picture 4">
            <a:extLst>
              <a:ext uri="{FF2B5EF4-FFF2-40B4-BE49-F238E27FC236}">
                <a16:creationId xmlns:a16="http://schemas.microsoft.com/office/drawing/2014/main" id="{D1E2AAE5-90DA-4E2E-AC4B-9C13500ADB47}"/>
              </a:ext>
            </a:extLst>
          </p:cNvPr>
          <p:cNvPicPr>
            <a:picLocks noChangeAspect="1"/>
          </p:cNvPicPr>
          <p:nvPr/>
        </p:nvPicPr>
        <p:blipFill>
          <a:blip r:embed="rId2"/>
          <a:stretch>
            <a:fillRect/>
          </a:stretch>
        </p:blipFill>
        <p:spPr>
          <a:xfrm>
            <a:off x="74091" y="1539551"/>
            <a:ext cx="6211275" cy="4590661"/>
          </a:xfrm>
          <a:prstGeom prst="rect">
            <a:avLst/>
          </a:prstGeom>
        </p:spPr>
      </p:pic>
      <p:pic>
        <p:nvPicPr>
          <p:cNvPr id="7" name="Picture 6">
            <a:extLst>
              <a:ext uri="{FF2B5EF4-FFF2-40B4-BE49-F238E27FC236}">
                <a16:creationId xmlns:a16="http://schemas.microsoft.com/office/drawing/2014/main" id="{ED5464DA-43EA-4F7C-8735-84382B49A32E}"/>
              </a:ext>
            </a:extLst>
          </p:cNvPr>
          <p:cNvPicPr>
            <a:picLocks noChangeAspect="1"/>
          </p:cNvPicPr>
          <p:nvPr/>
        </p:nvPicPr>
        <p:blipFill>
          <a:blip r:embed="rId3"/>
          <a:stretch>
            <a:fillRect/>
          </a:stretch>
        </p:blipFill>
        <p:spPr>
          <a:xfrm>
            <a:off x="7525041" y="1045593"/>
            <a:ext cx="4666959" cy="5806385"/>
          </a:xfrm>
          <a:prstGeom prst="rect">
            <a:avLst/>
          </a:prstGeom>
        </p:spPr>
      </p:pic>
    </p:spTree>
    <p:extLst>
      <p:ext uri="{BB962C8B-B14F-4D97-AF65-F5344CB8AC3E}">
        <p14:creationId xmlns:p14="http://schemas.microsoft.com/office/powerpoint/2010/main" val="1987616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EC41-ADDA-4847-B4BC-5CADD5A88CD8}"/>
              </a:ext>
            </a:extLst>
          </p:cNvPr>
          <p:cNvSpPr>
            <a:spLocks noGrp="1"/>
          </p:cNvSpPr>
          <p:nvPr>
            <p:ph type="ctrTitle"/>
          </p:nvPr>
        </p:nvSpPr>
        <p:spPr>
          <a:xfrm>
            <a:off x="1407254" y="155672"/>
            <a:ext cx="8991600" cy="1006679"/>
          </a:xfrm>
        </p:spPr>
        <p:txBody>
          <a:bodyPr>
            <a:normAutofit fontScale="90000"/>
          </a:bodyPr>
          <a:lstStyle/>
          <a:p>
            <a:r>
              <a:rPr lang="en-US" dirty="0"/>
              <a:t>Fairfax County Common Recording Issues </a:t>
            </a:r>
          </a:p>
        </p:txBody>
      </p:sp>
      <p:sp>
        <p:nvSpPr>
          <p:cNvPr id="6" name="TextBox 5">
            <a:extLst>
              <a:ext uri="{FF2B5EF4-FFF2-40B4-BE49-F238E27FC236}">
                <a16:creationId xmlns:a16="http://schemas.microsoft.com/office/drawing/2014/main" id="{6850E03D-68F3-4CE9-A43E-20896F676DAA}"/>
              </a:ext>
            </a:extLst>
          </p:cNvPr>
          <p:cNvSpPr txBox="1"/>
          <p:nvPr/>
        </p:nvSpPr>
        <p:spPr>
          <a:xfrm>
            <a:off x="339906" y="1397674"/>
            <a:ext cx="11829970" cy="4801314"/>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rPr>
              <a:t>Cover sheet is not submitted or is filled out incorrectly.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rPr>
              <a:t>The document has been sent to Fairfax in error; the property is located in another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rPr>
              <a:t>    county or city.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rPr>
              <a:t>Insufficient fees.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rPr>
              <a:t>The names of the grantors and/or grantees on the cover sheet do not match the names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rPr>
              <a:t>    in the instrument.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rPr>
              <a:t>Signatures are not original.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rPr>
              <a:t>A clerk may refuse any document in which the name or names of the person under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mn-ea"/>
                <a:cs typeface="+mn-cs"/>
              </a:rPr>
              <a:t>   which the document is to be indexed is not legible or not provided.  (Va. Code </a:t>
            </a:r>
            <a:r>
              <a:rPr kumimoji="0" lang="en-US" sz="2400" b="0" i="0" u="none" strike="noStrike" kern="1200" cap="none" spc="0" normalizeH="0" baseline="0" noProof="0" dirty="0">
                <a:ln>
                  <a:noFill/>
                </a:ln>
                <a:solidFill>
                  <a:srgbClr val="FFFFFF"/>
                </a:solidFill>
                <a:effectLst/>
                <a:uLnTx/>
                <a:uFillTx/>
                <a:latin typeface="Gill Sans MT" panose="020B0502020104020203"/>
                <a:ea typeface="Times New Roman" panose="02020603050405020304" pitchFamily="18" charset="0"/>
                <a:cs typeface="+mn-cs"/>
              </a:rPr>
              <a:t>§ 55.1-604).</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Times New Roman" panose="02020603050405020304" pitchFamily="18" charset="0"/>
                <a:cs typeface="+mn-cs"/>
              </a:rPr>
              <a:t>The deed book and page number are incorrect.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Times New Roman" panose="02020603050405020304" pitchFamily="18" charset="0"/>
                <a:cs typeface="+mn-cs"/>
              </a:rPr>
              <a:t>Instrument contains a social security number.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Gill Sans MT" panose="020B0502020104020203"/>
                <a:ea typeface="Times New Roman" panose="02020603050405020304" pitchFamily="18" charset="0"/>
                <a:cs typeface="+mn-cs"/>
              </a:rPr>
              <a:t>Use of red ink.</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882930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234D-2133-7694-54EB-077ADC359023}"/>
              </a:ext>
            </a:extLst>
          </p:cNvPr>
          <p:cNvSpPr>
            <a:spLocks noGrp="1"/>
          </p:cNvSpPr>
          <p:nvPr>
            <p:ph type="title"/>
          </p:nvPr>
        </p:nvSpPr>
        <p:spPr/>
        <p:txBody>
          <a:bodyPr>
            <a:normAutofit/>
          </a:bodyPr>
          <a:lstStyle/>
          <a:p>
            <a:r>
              <a:rPr lang="en-US" sz="4800" dirty="0"/>
              <a:t>Questions?</a:t>
            </a:r>
          </a:p>
        </p:txBody>
      </p:sp>
      <p:sp>
        <p:nvSpPr>
          <p:cNvPr id="4" name="Footer Placeholder 3">
            <a:extLst>
              <a:ext uri="{FF2B5EF4-FFF2-40B4-BE49-F238E27FC236}">
                <a16:creationId xmlns:a16="http://schemas.microsoft.com/office/drawing/2014/main" id="{788306E7-9156-2B68-2AD2-C544B8D9A780}"/>
              </a:ext>
            </a:extLst>
          </p:cNvPr>
          <p:cNvSpPr>
            <a:spLocks noGrp="1"/>
          </p:cNvSpPr>
          <p:nvPr>
            <p:ph type="ftr" sz="quarter" idx="11"/>
          </p:nvPr>
        </p:nvSpPr>
        <p:spPr/>
        <p:txBody>
          <a:bodyPr/>
          <a:lstStyle/>
          <a:p>
            <a:pPr algn="l"/>
            <a:fld id="{61C9B584-852F-4056-BF30-ABA66A23FD41}" type="slidenum">
              <a:rPr lang="en-US" smtClean="0"/>
              <a:t>36</a:t>
            </a:fld>
            <a:r>
              <a:rPr lang="en-US"/>
              <a:t>					</a:t>
            </a:r>
            <a:endParaRPr lang="en-US" dirty="0">
              <a:solidFill>
                <a:srgbClr val="256EAB"/>
              </a:solidFill>
            </a:endParaRPr>
          </a:p>
        </p:txBody>
      </p:sp>
      <p:pic>
        <p:nvPicPr>
          <p:cNvPr id="5" name="Picture 3">
            <a:extLst>
              <a:ext uri="{FF2B5EF4-FFF2-40B4-BE49-F238E27FC236}">
                <a16:creationId xmlns:a16="http://schemas.microsoft.com/office/drawing/2014/main" id="{7FAD4F24-1A97-5226-1A09-2D9CC5EE6FF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49" y="1616073"/>
            <a:ext cx="5524501" cy="4695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483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A9D8-3D8A-C34F-86C9-C2E0EDA829DB}"/>
              </a:ext>
            </a:extLst>
          </p:cNvPr>
          <p:cNvSpPr>
            <a:spLocks noGrp="1"/>
          </p:cNvSpPr>
          <p:nvPr>
            <p:ph type="title"/>
          </p:nvPr>
        </p:nvSpPr>
        <p:spPr/>
        <p:txBody>
          <a:bodyPr>
            <a:normAutofit/>
          </a:bodyPr>
          <a:lstStyle/>
          <a:p>
            <a:r>
              <a:rPr lang="en-US" sz="4800" b="1" dirty="0"/>
              <a:t>Contact</a:t>
            </a:r>
          </a:p>
        </p:txBody>
      </p:sp>
      <p:sp>
        <p:nvSpPr>
          <p:cNvPr id="4" name="Footer Placeholder 3">
            <a:extLst>
              <a:ext uri="{FF2B5EF4-FFF2-40B4-BE49-F238E27FC236}">
                <a16:creationId xmlns:a16="http://schemas.microsoft.com/office/drawing/2014/main" id="{5520D90B-64D4-FA60-C73E-E6A37EA6CF03}"/>
              </a:ext>
            </a:extLst>
          </p:cNvPr>
          <p:cNvSpPr>
            <a:spLocks noGrp="1"/>
          </p:cNvSpPr>
          <p:nvPr>
            <p:ph type="ftr" sz="quarter" idx="4294967295"/>
          </p:nvPr>
        </p:nvSpPr>
        <p:spPr>
          <a:xfrm>
            <a:off x="0" y="6311900"/>
            <a:ext cx="10515600" cy="409575"/>
          </a:xfrm>
        </p:spPr>
        <p:txBody>
          <a:bodyPr/>
          <a:lstStyle/>
          <a:p>
            <a:pPr algn="l"/>
            <a:fld id="{61C9B584-852F-4056-BF30-ABA66A23FD41}" type="slidenum">
              <a:rPr lang="en-US" smtClean="0"/>
              <a:t>37</a:t>
            </a:fld>
            <a:r>
              <a:rPr lang="en-US"/>
              <a:t>					</a:t>
            </a:r>
            <a:endParaRPr lang="en-US" dirty="0">
              <a:solidFill>
                <a:srgbClr val="256EAB"/>
              </a:solidFill>
            </a:endParaRPr>
          </a:p>
        </p:txBody>
      </p:sp>
      <p:sp>
        <p:nvSpPr>
          <p:cNvPr id="7" name="Content Placeholder 2">
            <a:extLst>
              <a:ext uri="{FF2B5EF4-FFF2-40B4-BE49-F238E27FC236}">
                <a16:creationId xmlns:a16="http://schemas.microsoft.com/office/drawing/2014/main" id="{BFAF8F05-27FE-F7D3-CD12-07FA40A1BF8C}"/>
              </a:ext>
            </a:extLst>
          </p:cNvPr>
          <p:cNvSpPr>
            <a:spLocks noGrp="1"/>
          </p:cNvSpPr>
          <p:nvPr>
            <p:ph idx="1"/>
          </p:nvPr>
        </p:nvSpPr>
        <p:spPr>
          <a:xfrm>
            <a:off x="838200" y="1825625"/>
            <a:ext cx="10515600" cy="4486275"/>
          </a:xfrm>
        </p:spPr>
        <p:txBody>
          <a:bodyPr>
            <a:normAutofit/>
          </a:bodyPr>
          <a:lstStyle/>
          <a:p>
            <a:r>
              <a:rPr lang="en-US"/>
              <a:t>For Contact Hours, </a:t>
            </a:r>
            <a:r>
              <a:rPr lang="en-US" dirty="0"/>
              <a:t>a completion certificate will be included in a follow-up email for you to keep for your records.</a:t>
            </a:r>
          </a:p>
          <a:p>
            <a:r>
              <a:rPr lang="en-US" dirty="0"/>
              <a:t>After this class you will receive a survey, please take the time to let us know how we did and what other topics you’d like us to cover.</a:t>
            </a:r>
          </a:p>
          <a:p>
            <a:r>
              <a:rPr lang="en-US" dirty="0"/>
              <a:t>For further questions visit the VRP website:</a:t>
            </a:r>
          </a:p>
          <a:p>
            <a:pPr lvl="2"/>
            <a:r>
              <a:rPr lang="en-US" dirty="0">
                <a:hlinkClick r:id="rId2"/>
              </a:rPr>
              <a:t>https://www.deq.virginia.gov/land-waste/land-remediation/voluntary-remediation</a:t>
            </a:r>
            <a:endParaRPr lang="en-US" dirty="0"/>
          </a:p>
          <a:p>
            <a:pPr marL="0" indent="0">
              <a:buNone/>
            </a:pPr>
            <a:endParaRPr lang="en-US" dirty="0"/>
          </a:p>
        </p:txBody>
      </p:sp>
    </p:spTree>
    <p:extLst>
      <p:ext uri="{BB962C8B-B14F-4D97-AF65-F5344CB8AC3E}">
        <p14:creationId xmlns:p14="http://schemas.microsoft.com/office/powerpoint/2010/main" val="138904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F4AF-120D-8426-C94B-9AD9CA60DCDB}"/>
              </a:ext>
            </a:extLst>
          </p:cNvPr>
          <p:cNvSpPr>
            <a:spLocks noGrp="1"/>
          </p:cNvSpPr>
          <p:nvPr>
            <p:ph type="title"/>
          </p:nvPr>
        </p:nvSpPr>
        <p:spPr/>
        <p:txBody>
          <a:bodyPr>
            <a:normAutofit/>
          </a:bodyPr>
          <a:lstStyle/>
          <a:p>
            <a:r>
              <a:rPr lang="en-US" sz="4800" dirty="0"/>
              <a:t>Roles</a:t>
            </a:r>
          </a:p>
        </p:txBody>
      </p:sp>
      <p:sp>
        <p:nvSpPr>
          <p:cNvPr id="3" name="Content Placeholder 2">
            <a:extLst>
              <a:ext uri="{FF2B5EF4-FFF2-40B4-BE49-F238E27FC236}">
                <a16:creationId xmlns:a16="http://schemas.microsoft.com/office/drawing/2014/main" id="{F9F3C894-BF9A-0D4E-F436-ADBF4F5EBA15}"/>
              </a:ext>
            </a:extLst>
          </p:cNvPr>
          <p:cNvSpPr>
            <a:spLocks noGrp="1"/>
          </p:cNvSpPr>
          <p:nvPr>
            <p:ph idx="1"/>
          </p:nvPr>
        </p:nvSpPr>
        <p:spPr/>
        <p:txBody>
          <a:bodyPr>
            <a:normAutofit fontScale="92500" lnSpcReduction="20000"/>
          </a:bodyPr>
          <a:lstStyle/>
          <a:p>
            <a:r>
              <a:rPr lang="en-US" dirty="0"/>
              <a:t>Roles in Relationship to the Site</a:t>
            </a:r>
          </a:p>
          <a:p>
            <a:pPr lvl="1"/>
            <a:r>
              <a:rPr lang="en-US" dirty="0"/>
              <a:t>Participant and Owner</a:t>
            </a:r>
          </a:p>
          <a:p>
            <a:pPr lvl="1"/>
            <a:r>
              <a:rPr lang="en-US" dirty="0"/>
              <a:t>Representatives and Authorized Agents</a:t>
            </a:r>
          </a:p>
          <a:p>
            <a:pPr lvl="1"/>
            <a:r>
              <a:rPr lang="en-US" dirty="0"/>
              <a:t>Consultants and Counsel</a:t>
            </a:r>
          </a:p>
          <a:p>
            <a:r>
              <a:rPr lang="en-US" dirty="0"/>
              <a:t>Required Signatures</a:t>
            </a:r>
          </a:p>
          <a:p>
            <a:pPr lvl="1"/>
            <a:r>
              <a:rPr lang="en-US" dirty="0"/>
              <a:t>Applicant as “Participant”</a:t>
            </a:r>
          </a:p>
          <a:p>
            <a:pPr lvl="1"/>
            <a:r>
              <a:rPr lang="en-US" dirty="0"/>
              <a:t>Owner; if different from applicant</a:t>
            </a:r>
          </a:p>
          <a:p>
            <a:pPr lvl="1"/>
            <a:r>
              <a:rPr lang="en-US" dirty="0"/>
              <a:t>Authorized Agent; requires an authorized agent letter from the Participant</a:t>
            </a:r>
          </a:p>
          <a:p>
            <a:r>
              <a:rPr lang="en-US" dirty="0"/>
              <a:t>Signatures must be ink</a:t>
            </a:r>
          </a:p>
          <a:p>
            <a:pPr lvl="1"/>
            <a:r>
              <a:rPr lang="en-US" dirty="0"/>
              <a:t>Can be digitized for e-mailing</a:t>
            </a:r>
          </a:p>
          <a:p>
            <a:pPr lvl="1"/>
            <a:r>
              <a:rPr lang="en-US" dirty="0"/>
              <a:t>No policy in place at this time to accept or validate digital signatures for applications</a:t>
            </a:r>
          </a:p>
        </p:txBody>
      </p:sp>
      <p:sp>
        <p:nvSpPr>
          <p:cNvPr id="4" name="Footer Placeholder 3">
            <a:extLst>
              <a:ext uri="{FF2B5EF4-FFF2-40B4-BE49-F238E27FC236}">
                <a16:creationId xmlns:a16="http://schemas.microsoft.com/office/drawing/2014/main" id="{FACE649A-4145-1E9D-95DC-FB36A8E5AE68}"/>
              </a:ext>
            </a:extLst>
          </p:cNvPr>
          <p:cNvSpPr>
            <a:spLocks noGrp="1"/>
          </p:cNvSpPr>
          <p:nvPr>
            <p:ph type="ftr" sz="quarter" idx="11"/>
          </p:nvPr>
        </p:nvSpPr>
        <p:spPr/>
        <p:txBody>
          <a:bodyPr/>
          <a:lstStyle/>
          <a:p>
            <a:pPr algn="l"/>
            <a:fld id="{61C9B584-852F-4056-BF30-ABA66A23FD41}" type="slidenum">
              <a:rPr lang="en-US" smtClean="0"/>
              <a:t>4</a:t>
            </a:fld>
            <a:r>
              <a:rPr lang="en-US"/>
              <a:t>					</a:t>
            </a:r>
            <a:endParaRPr lang="en-US" dirty="0">
              <a:solidFill>
                <a:srgbClr val="256EAB"/>
              </a:solidFill>
            </a:endParaRPr>
          </a:p>
        </p:txBody>
      </p:sp>
    </p:spTree>
    <p:extLst>
      <p:ext uri="{BB962C8B-B14F-4D97-AF65-F5344CB8AC3E}">
        <p14:creationId xmlns:p14="http://schemas.microsoft.com/office/powerpoint/2010/main" val="1299858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6"/>
            <a:ext cx="10515600" cy="902634"/>
          </a:xfrm>
        </p:spPr>
        <p:txBody>
          <a:bodyPr>
            <a:normAutofit/>
          </a:bodyPr>
          <a:lstStyle/>
          <a:p>
            <a:r>
              <a:rPr lang="en-US" sz="4800" dirty="0"/>
              <a:t>Map</a:t>
            </a:r>
          </a:p>
        </p:txBody>
      </p:sp>
      <p:sp>
        <p:nvSpPr>
          <p:cNvPr id="3" name="Content Placeholder 2"/>
          <p:cNvSpPr>
            <a:spLocks noGrp="1"/>
          </p:cNvSpPr>
          <p:nvPr>
            <p:ph idx="1"/>
          </p:nvPr>
        </p:nvSpPr>
        <p:spPr>
          <a:xfrm>
            <a:off x="838200" y="933855"/>
            <a:ext cx="10515600" cy="5924145"/>
          </a:xfrm>
        </p:spPr>
        <p:txBody>
          <a:bodyPr vert="horz" lIns="91440" tIns="45720" rIns="91440" bIns="45720" rtlCol="0" anchor="t">
            <a:normAutofit/>
          </a:bodyPr>
          <a:lstStyle/>
          <a:p>
            <a:r>
              <a:rPr lang="en-US" dirty="0"/>
              <a:t>Map clearly showing the location of the site</a:t>
            </a:r>
          </a:p>
          <a:p>
            <a:r>
              <a:rPr lang="en-US" dirty="0">
                <a:latin typeface="Arial"/>
                <a:cs typeface="Arial"/>
              </a:rPr>
              <a:t>Site boundaries must be clearly delineated if a plat stamped by a licensed surveyor is not available at the time of application</a:t>
            </a:r>
          </a:p>
          <a:p>
            <a:r>
              <a:rPr lang="en-US" dirty="0"/>
              <a:t>Adding property after eligibility means a new application</a:t>
            </a:r>
          </a:p>
        </p:txBody>
      </p:sp>
      <p:sp>
        <p:nvSpPr>
          <p:cNvPr id="4" name="Footer Placeholder 3"/>
          <p:cNvSpPr>
            <a:spLocks noGrp="1"/>
          </p:cNvSpPr>
          <p:nvPr>
            <p:ph type="ftr" sz="quarter" idx="11"/>
          </p:nvPr>
        </p:nvSpPr>
        <p:spPr/>
        <p:txBody>
          <a:bodyPr/>
          <a:lstStyle/>
          <a:p>
            <a:pPr algn="l"/>
            <a:fld id="{61C9B584-852F-4056-BF30-ABA66A23FD41}" type="slidenum">
              <a:rPr lang="en-US" smtClean="0"/>
              <a:t>5</a:t>
            </a:fld>
            <a:r>
              <a:rPr lang="en-US"/>
              <a:t>					</a:t>
            </a:r>
            <a:endParaRPr lang="en-US" dirty="0">
              <a:solidFill>
                <a:srgbClr val="256EAB"/>
              </a:solidFill>
            </a:endParaRPr>
          </a:p>
        </p:txBody>
      </p:sp>
      <p:pic>
        <p:nvPicPr>
          <p:cNvPr id="9" name="Picture 8" descr="Diagram&#10;&#10;Description automatically generated">
            <a:extLst>
              <a:ext uri="{FF2B5EF4-FFF2-40B4-BE49-F238E27FC236}">
                <a16:creationId xmlns:a16="http://schemas.microsoft.com/office/drawing/2014/main" id="{CB88D265-EABD-3C16-FC2C-F36E36283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117491"/>
            <a:ext cx="4002157" cy="3603983"/>
          </a:xfrm>
          <a:prstGeom prst="rect">
            <a:avLst/>
          </a:prstGeom>
        </p:spPr>
      </p:pic>
    </p:spTree>
    <p:extLst>
      <p:ext uri="{BB962C8B-B14F-4D97-AF65-F5344CB8AC3E}">
        <p14:creationId xmlns:p14="http://schemas.microsoft.com/office/powerpoint/2010/main" val="256837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2F7A-6919-3B5F-D938-2DDD38869966}"/>
              </a:ext>
            </a:extLst>
          </p:cNvPr>
          <p:cNvSpPr>
            <a:spLocks noGrp="1"/>
          </p:cNvSpPr>
          <p:nvPr>
            <p:ph type="title"/>
          </p:nvPr>
        </p:nvSpPr>
        <p:spPr/>
        <p:txBody>
          <a:bodyPr>
            <a:normAutofit/>
          </a:bodyPr>
          <a:lstStyle/>
          <a:p>
            <a:r>
              <a:rPr lang="en-US" sz="4800" dirty="0"/>
              <a:t>Regulatory Jurisdiction</a:t>
            </a:r>
          </a:p>
        </p:txBody>
      </p:sp>
      <p:sp>
        <p:nvSpPr>
          <p:cNvPr id="3" name="Content Placeholder 2">
            <a:extLst>
              <a:ext uri="{FF2B5EF4-FFF2-40B4-BE49-F238E27FC236}">
                <a16:creationId xmlns:a16="http://schemas.microsoft.com/office/drawing/2014/main" id="{4291D3A2-55D6-EFC6-93B0-E829A624004E}"/>
              </a:ext>
            </a:extLst>
          </p:cNvPr>
          <p:cNvSpPr>
            <a:spLocks noGrp="1"/>
          </p:cNvSpPr>
          <p:nvPr>
            <p:ph idx="1"/>
          </p:nvPr>
        </p:nvSpPr>
        <p:spPr/>
        <p:txBody>
          <a:bodyPr>
            <a:normAutofit/>
          </a:bodyPr>
          <a:lstStyle/>
          <a:p>
            <a:r>
              <a:rPr lang="en-US" dirty="0"/>
              <a:t>Do not leave blank</a:t>
            </a:r>
          </a:p>
          <a:p>
            <a:r>
              <a:rPr lang="en-US" dirty="0"/>
              <a:t>Do not reference Phase I/II reports</a:t>
            </a:r>
          </a:p>
          <a:p>
            <a:r>
              <a:rPr lang="en-US" dirty="0"/>
              <a:t>Do address all programs in the section:</a:t>
            </a:r>
          </a:p>
          <a:p>
            <a:pPr lvl="1"/>
            <a:r>
              <a:rPr lang="en-US" dirty="0"/>
              <a:t>CERCLA Investigations, CERCLA / NPL Listing, Petroleum or Oil Releases, RCRA, Present or Past Permits, Enforcement Action, Open Dump / Unpermitted Facility, Waste Generator, Immediate Risk, Impact to Drinking Water</a:t>
            </a:r>
          </a:p>
        </p:txBody>
      </p:sp>
      <p:sp>
        <p:nvSpPr>
          <p:cNvPr id="4" name="Footer Placeholder 3">
            <a:extLst>
              <a:ext uri="{FF2B5EF4-FFF2-40B4-BE49-F238E27FC236}">
                <a16:creationId xmlns:a16="http://schemas.microsoft.com/office/drawing/2014/main" id="{13088EE1-3C64-3E64-B2C2-64882E3AE9B0}"/>
              </a:ext>
            </a:extLst>
          </p:cNvPr>
          <p:cNvSpPr>
            <a:spLocks noGrp="1"/>
          </p:cNvSpPr>
          <p:nvPr>
            <p:ph type="ftr" sz="quarter" idx="11"/>
          </p:nvPr>
        </p:nvSpPr>
        <p:spPr/>
        <p:txBody>
          <a:bodyPr/>
          <a:lstStyle/>
          <a:p>
            <a:pPr algn="l"/>
            <a:fld id="{61C9B584-852F-4056-BF30-ABA66A23FD41}" type="slidenum">
              <a:rPr lang="en-US" smtClean="0"/>
              <a:t>6</a:t>
            </a:fld>
            <a:r>
              <a:rPr lang="en-US"/>
              <a:t>					</a:t>
            </a:r>
            <a:endParaRPr lang="en-US" dirty="0">
              <a:solidFill>
                <a:srgbClr val="256EAB"/>
              </a:solidFill>
            </a:endParaRPr>
          </a:p>
        </p:txBody>
      </p:sp>
    </p:spTree>
    <p:extLst>
      <p:ext uri="{BB962C8B-B14F-4D97-AF65-F5344CB8AC3E}">
        <p14:creationId xmlns:p14="http://schemas.microsoft.com/office/powerpoint/2010/main" val="76022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61D2-0464-D4C0-BA29-27CC69AE06A9}"/>
              </a:ext>
            </a:extLst>
          </p:cNvPr>
          <p:cNvSpPr>
            <a:spLocks noGrp="1"/>
          </p:cNvSpPr>
          <p:nvPr>
            <p:ph type="title"/>
          </p:nvPr>
        </p:nvSpPr>
        <p:spPr/>
        <p:txBody>
          <a:bodyPr>
            <a:normAutofit/>
          </a:bodyPr>
          <a:lstStyle/>
          <a:p>
            <a:r>
              <a:rPr lang="en-US" sz="4800" dirty="0"/>
              <a:t>Summarize Please</a:t>
            </a:r>
          </a:p>
        </p:txBody>
      </p:sp>
      <p:sp>
        <p:nvSpPr>
          <p:cNvPr id="3" name="Content Placeholder 2">
            <a:extLst>
              <a:ext uri="{FF2B5EF4-FFF2-40B4-BE49-F238E27FC236}">
                <a16:creationId xmlns:a16="http://schemas.microsoft.com/office/drawing/2014/main" id="{0655C058-0ECF-90C5-3574-2D70D95F9D62}"/>
              </a:ext>
            </a:extLst>
          </p:cNvPr>
          <p:cNvSpPr>
            <a:spLocks noGrp="1"/>
          </p:cNvSpPr>
          <p:nvPr>
            <p:ph idx="1"/>
          </p:nvPr>
        </p:nvSpPr>
        <p:spPr/>
        <p:txBody>
          <a:bodyPr/>
          <a:lstStyle/>
          <a:p>
            <a:r>
              <a:rPr lang="en-US" dirty="0"/>
              <a:t>Nature and Extent of Known Contamination - Areas of Concern</a:t>
            </a:r>
          </a:p>
          <a:p>
            <a:pPr lvl="1"/>
            <a:r>
              <a:rPr lang="en-US" dirty="0"/>
              <a:t>We have limited input characters on our end. Please be brief and descriptive.</a:t>
            </a:r>
          </a:p>
          <a:p>
            <a:pPr lvl="1"/>
            <a:r>
              <a:rPr lang="en-US" dirty="0"/>
              <a:t>Expand details of contamination and AOCs on the map and/or in reports as applicable</a:t>
            </a:r>
          </a:p>
          <a:p>
            <a:pPr lvl="1"/>
            <a:r>
              <a:rPr lang="en-US" dirty="0"/>
              <a:t>Submit the Phase I and II ESAs (if available) for detailed information</a:t>
            </a:r>
          </a:p>
          <a:p>
            <a:pPr lvl="1"/>
            <a:endParaRPr lang="en-US" dirty="0"/>
          </a:p>
          <a:p>
            <a:pPr marL="457200" lvl="1" indent="0">
              <a:buNone/>
            </a:pPr>
            <a:r>
              <a:rPr lang="en-US" b="1" dirty="0"/>
              <a:t>Note: Staff are available for pre-application meetings</a:t>
            </a:r>
          </a:p>
          <a:p>
            <a:endParaRPr lang="en-US" dirty="0"/>
          </a:p>
        </p:txBody>
      </p:sp>
      <p:sp>
        <p:nvSpPr>
          <p:cNvPr id="4" name="Footer Placeholder 3">
            <a:extLst>
              <a:ext uri="{FF2B5EF4-FFF2-40B4-BE49-F238E27FC236}">
                <a16:creationId xmlns:a16="http://schemas.microsoft.com/office/drawing/2014/main" id="{B6D0684A-5DED-6E05-DAA3-83F99D16D612}"/>
              </a:ext>
            </a:extLst>
          </p:cNvPr>
          <p:cNvSpPr>
            <a:spLocks noGrp="1"/>
          </p:cNvSpPr>
          <p:nvPr>
            <p:ph type="ftr" sz="quarter" idx="11"/>
          </p:nvPr>
        </p:nvSpPr>
        <p:spPr/>
        <p:txBody>
          <a:bodyPr/>
          <a:lstStyle/>
          <a:p>
            <a:pPr algn="l"/>
            <a:fld id="{61C9B584-852F-4056-BF30-ABA66A23FD41}" type="slidenum">
              <a:rPr lang="en-US" smtClean="0"/>
              <a:t>7</a:t>
            </a:fld>
            <a:r>
              <a:rPr lang="en-US"/>
              <a:t>					</a:t>
            </a:r>
            <a:endParaRPr lang="en-US" dirty="0">
              <a:solidFill>
                <a:srgbClr val="256EAB"/>
              </a:solidFill>
            </a:endParaRPr>
          </a:p>
        </p:txBody>
      </p:sp>
    </p:spTree>
    <p:extLst>
      <p:ext uri="{BB962C8B-B14F-4D97-AF65-F5344CB8AC3E}">
        <p14:creationId xmlns:p14="http://schemas.microsoft.com/office/powerpoint/2010/main" val="205599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E07F-5F17-A888-C68D-88264F74F909}"/>
              </a:ext>
            </a:extLst>
          </p:cNvPr>
          <p:cNvSpPr>
            <a:spLocks noGrp="1"/>
          </p:cNvSpPr>
          <p:nvPr>
            <p:ph type="title"/>
          </p:nvPr>
        </p:nvSpPr>
        <p:spPr/>
        <p:txBody>
          <a:bodyPr>
            <a:normAutofit/>
          </a:bodyPr>
          <a:lstStyle/>
          <a:p>
            <a:r>
              <a:rPr lang="en-US" sz="4800" dirty="0"/>
              <a:t>Poll Question 1</a:t>
            </a:r>
          </a:p>
        </p:txBody>
      </p:sp>
      <p:sp>
        <p:nvSpPr>
          <p:cNvPr id="3" name="Content Placeholder 2">
            <a:extLst>
              <a:ext uri="{FF2B5EF4-FFF2-40B4-BE49-F238E27FC236}">
                <a16:creationId xmlns:a16="http://schemas.microsoft.com/office/drawing/2014/main" id="{2BA9EA90-425B-7965-E6CF-0567BF0A8DC2}"/>
              </a:ext>
            </a:extLst>
          </p:cNvPr>
          <p:cNvSpPr>
            <a:spLocks noGrp="1"/>
          </p:cNvSpPr>
          <p:nvPr>
            <p:ph idx="1"/>
          </p:nvPr>
        </p:nvSpPr>
        <p:spPr/>
        <p:txBody>
          <a:bodyPr/>
          <a:lstStyle/>
          <a:p>
            <a:r>
              <a:rPr lang="en-US" dirty="0"/>
              <a:t>What information should be included with the check?</a:t>
            </a:r>
          </a:p>
          <a:p>
            <a:pPr lvl="1"/>
            <a:r>
              <a:rPr lang="en-US" dirty="0"/>
              <a:t>A: The DEQ assigned VRP number</a:t>
            </a:r>
          </a:p>
          <a:p>
            <a:pPr lvl="1"/>
            <a:r>
              <a:rPr lang="en-US" dirty="0"/>
              <a:t>B: The site name</a:t>
            </a:r>
          </a:p>
          <a:p>
            <a:pPr lvl="1"/>
            <a:r>
              <a:rPr lang="en-US" dirty="0"/>
              <a:t>C: The application</a:t>
            </a:r>
          </a:p>
          <a:p>
            <a:pPr lvl="1"/>
            <a:r>
              <a:rPr lang="en-US" dirty="0"/>
              <a:t>D: A photo copy of the check</a:t>
            </a:r>
          </a:p>
          <a:p>
            <a:pPr lvl="1"/>
            <a:r>
              <a:rPr lang="en-US" dirty="0"/>
              <a:t>E: A and B</a:t>
            </a:r>
          </a:p>
        </p:txBody>
      </p:sp>
      <p:sp>
        <p:nvSpPr>
          <p:cNvPr id="4" name="Footer Placeholder 3">
            <a:extLst>
              <a:ext uri="{FF2B5EF4-FFF2-40B4-BE49-F238E27FC236}">
                <a16:creationId xmlns:a16="http://schemas.microsoft.com/office/drawing/2014/main" id="{D002C833-7DF2-C805-1C4A-C33A9740F8EB}"/>
              </a:ext>
            </a:extLst>
          </p:cNvPr>
          <p:cNvSpPr>
            <a:spLocks noGrp="1"/>
          </p:cNvSpPr>
          <p:nvPr>
            <p:ph type="ftr" sz="quarter" idx="11"/>
          </p:nvPr>
        </p:nvSpPr>
        <p:spPr/>
        <p:txBody>
          <a:bodyPr/>
          <a:lstStyle/>
          <a:p>
            <a:pPr algn="l"/>
            <a:fld id="{61C9B584-852F-4056-BF30-ABA66A23FD41}" type="slidenum">
              <a:rPr lang="en-US" smtClean="0"/>
              <a:t>8</a:t>
            </a:fld>
            <a:r>
              <a:rPr lang="en-US"/>
              <a:t>					</a:t>
            </a:r>
            <a:endParaRPr lang="en-US" dirty="0">
              <a:solidFill>
                <a:srgbClr val="256EAB"/>
              </a:solidFill>
            </a:endParaRPr>
          </a:p>
        </p:txBody>
      </p:sp>
    </p:spTree>
    <p:extLst>
      <p:ext uri="{BB962C8B-B14F-4D97-AF65-F5344CB8AC3E}">
        <p14:creationId xmlns:p14="http://schemas.microsoft.com/office/powerpoint/2010/main" val="291652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F29C-AA46-FCCF-E4AE-E3C7ACC58AC4}"/>
              </a:ext>
            </a:extLst>
          </p:cNvPr>
          <p:cNvSpPr>
            <a:spLocks noGrp="1"/>
          </p:cNvSpPr>
          <p:nvPr>
            <p:ph type="title"/>
          </p:nvPr>
        </p:nvSpPr>
        <p:spPr/>
        <p:txBody>
          <a:bodyPr>
            <a:normAutofit/>
          </a:bodyPr>
          <a:lstStyle/>
          <a:p>
            <a:r>
              <a:rPr lang="en-US" sz="4800" dirty="0"/>
              <a:t>Certificates - Starting Point</a:t>
            </a:r>
          </a:p>
        </p:txBody>
      </p:sp>
      <p:sp>
        <p:nvSpPr>
          <p:cNvPr id="3" name="Content Placeholder 2">
            <a:extLst>
              <a:ext uri="{FF2B5EF4-FFF2-40B4-BE49-F238E27FC236}">
                <a16:creationId xmlns:a16="http://schemas.microsoft.com/office/drawing/2014/main" id="{FFA28B0E-62DF-6C0B-7A76-AE85254F9049}"/>
              </a:ext>
            </a:extLst>
          </p:cNvPr>
          <p:cNvSpPr>
            <a:spLocks noGrp="1"/>
          </p:cNvSpPr>
          <p:nvPr>
            <p:ph idx="1"/>
          </p:nvPr>
        </p:nvSpPr>
        <p:spPr/>
        <p:txBody>
          <a:bodyPr>
            <a:normAutofit lnSpcReduction="10000"/>
          </a:bodyPr>
          <a:lstStyle/>
          <a:p>
            <a:r>
              <a:rPr lang="en-US" dirty="0"/>
              <a:t>Start at the beginning, restrictions will be permanent. </a:t>
            </a:r>
          </a:p>
          <a:p>
            <a:r>
              <a:rPr lang="en-US" dirty="0"/>
              <a:t>All Voluntary Remediation Report components must be completed and accepted, and the final remedial action plan completed.</a:t>
            </a:r>
          </a:p>
          <a:p>
            <a:r>
              <a:rPr lang="en-US" dirty="0"/>
              <a:t>The boilerplate Certificate template must be used</a:t>
            </a:r>
          </a:p>
          <a:p>
            <a:r>
              <a:rPr lang="en-US" dirty="0"/>
              <a:t>Actual documents are the best examples</a:t>
            </a:r>
          </a:p>
          <a:p>
            <a:r>
              <a:rPr lang="en-US" dirty="0"/>
              <a:t>Plan for time to revise and refine for edits and comments</a:t>
            </a:r>
          </a:p>
          <a:p>
            <a:r>
              <a:rPr lang="en-US" dirty="0"/>
              <a:t>Start the entire VRP process with the Certificate in mind</a:t>
            </a:r>
          </a:p>
          <a:p>
            <a:r>
              <a:rPr lang="en-US" dirty="0"/>
              <a:t>Currently re-evaluating the Certificate and Restrictions for revisions</a:t>
            </a:r>
          </a:p>
        </p:txBody>
      </p:sp>
      <p:sp>
        <p:nvSpPr>
          <p:cNvPr id="4" name="Footer Placeholder 3">
            <a:extLst>
              <a:ext uri="{FF2B5EF4-FFF2-40B4-BE49-F238E27FC236}">
                <a16:creationId xmlns:a16="http://schemas.microsoft.com/office/drawing/2014/main" id="{3029976C-A3CA-CF85-CE17-AE4EB73A2DAE}"/>
              </a:ext>
            </a:extLst>
          </p:cNvPr>
          <p:cNvSpPr>
            <a:spLocks noGrp="1"/>
          </p:cNvSpPr>
          <p:nvPr>
            <p:ph type="ftr" sz="quarter" idx="11"/>
          </p:nvPr>
        </p:nvSpPr>
        <p:spPr/>
        <p:txBody>
          <a:bodyPr/>
          <a:lstStyle/>
          <a:p>
            <a:pPr algn="l"/>
            <a:fld id="{61C9B584-852F-4056-BF30-ABA66A23FD41}" type="slidenum">
              <a:rPr lang="en-US" smtClean="0"/>
              <a:t>9</a:t>
            </a:fld>
            <a:r>
              <a:rPr lang="en-US"/>
              <a:t>					</a:t>
            </a:r>
            <a:endParaRPr lang="en-US" dirty="0">
              <a:solidFill>
                <a:srgbClr val="256EAB"/>
              </a:solidFill>
            </a:endParaRPr>
          </a:p>
        </p:txBody>
      </p:sp>
      <p:pic>
        <p:nvPicPr>
          <p:cNvPr id="5" name="Picture 4" descr="A picture containing text, metalware&#10;&#10;Description automatically generated">
            <a:extLst>
              <a:ext uri="{FF2B5EF4-FFF2-40B4-BE49-F238E27FC236}">
                <a16:creationId xmlns:a16="http://schemas.microsoft.com/office/drawing/2014/main" id="{63821656-3F11-BB7B-59A0-8C7813CE9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834" y="365125"/>
            <a:ext cx="1991966" cy="1325563"/>
          </a:xfrm>
          <a:prstGeom prst="rect">
            <a:avLst/>
          </a:prstGeom>
        </p:spPr>
      </p:pic>
    </p:spTree>
    <p:extLst>
      <p:ext uri="{BB962C8B-B14F-4D97-AF65-F5344CB8AC3E}">
        <p14:creationId xmlns:p14="http://schemas.microsoft.com/office/powerpoint/2010/main" val="3472479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QPPTTemplate2020" id="{0FAE3F82-2639-4147-AB05-780F4B7C76A1}" vid="{B96876A3-C343-4022-B538-EE4F0F9BCCAD}"/>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835BDD00D75044A4172866564795B9" ma:contentTypeVersion="15" ma:contentTypeDescription="Create a new document." ma:contentTypeScope="" ma:versionID="c9d41ab144ab9e31becd5488c1e450c9">
  <xsd:schema xmlns:xsd="http://www.w3.org/2001/XMLSchema" xmlns:xs="http://www.w3.org/2001/XMLSchema" xmlns:p="http://schemas.microsoft.com/office/2006/metadata/properties" xmlns:ns2="aa6e3fbe-d978-4f48-931a-61d7935b8221" xmlns:ns3="465a23b2-135f-454d-be52-f07bbef8c8fe" targetNamespace="http://schemas.microsoft.com/office/2006/metadata/properties" ma:root="true" ma:fieldsID="c6cec6ac30237ee9d2abd11a68558e72" ns2:_="" ns3:_="">
    <xsd:import namespace="aa6e3fbe-d978-4f48-931a-61d7935b8221"/>
    <xsd:import namespace="465a23b2-135f-454d-be52-f07bbef8c8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e3fbe-d978-4f48-931a-61d7935b8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5a23b2-135f-454d-be52-f07bbef8c8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b1ab391-bfa7-4953-9f10-91a3d97333fd}" ma:internalName="TaxCatchAll" ma:showField="CatchAllData" ma:web="465a23b2-135f-454d-be52-f07bbef8c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a6e3fbe-d978-4f48-931a-61d7935b8221">
      <Terms xmlns="http://schemas.microsoft.com/office/infopath/2007/PartnerControls"/>
    </lcf76f155ced4ddcb4097134ff3c332f>
    <TaxCatchAll xmlns="465a23b2-135f-454d-be52-f07bbef8c8f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2812F8-B43E-412A-BA57-5811D7280A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6e3fbe-d978-4f48-931a-61d7935b8221"/>
    <ds:schemaRef ds:uri="465a23b2-135f-454d-be52-f07bbef8c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18CDAB-690D-4F7E-BD52-DCDAD86E9AD0}">
  <ds:schemaRefs>
    <ds:schemaRef ds:uri="http://purl.org/dc/dcmitype/"/>
    <ds:schemaRef ds:uri="http://schemas.microsoft.com/office/infopath/2007/PartnerControls"/>
    <ds:schemaRef ds:uri="aa6e3fbe-d978-4f48-931a-61d7935b8221"/>
    <ds:schemaRef ds:uri="465a23b2-135f-454d-be52-f07bbef8c8f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E57F3CEA-92CE-4B7D-A4DA-3E8833E4F3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DEQ ppt Template_Projected</Template>
  <TotalTime>1154</TotalTime>
  <Words>2110</Words>
  <Application>Microsoft Office PowerPoint</Application>
  <PresentationFormat>Widescreen</PresentationFormat>
  <Paragraphs>247</Paragraphs>
  <Slides>37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Calibri Light</vt:lpstr>
      <vt:lpstr>Courier New</vt:lpstr>
      <vt:lpstr>Gill Sans MT</vt:lpstr>
      <vt:lpstr>Times New Roman</vt:lpstr>
      <vt:lpstr>Wingdings</vt:lpstr>
      <vt:lpstr>Office Theme</vt:lpstr>
      <vt:lpstr>Parcel</vt:lpstr>
      <vt:lpstr>PowerPoint Presentation</vt:lpstr>
      <vt:lpstr>Applications and Certificates</vt:lpstr>
      <vt:lpstr>Today’s Presentation</vt:lpstr>
      <vt:lpstr>Roles</vt:lpstr>
      <vt:lpstr>Map</vt:lpstr>
      <vt:lpstr>Regulatory Jurisdiction</vt:lpstr>
      <vt:lpstr>Summarize Please</vt:lpstr>
      <vt:lpstr>Poll Question 1</vt:lpstr>
      <vt:lpstr>Certificates - Starting Point</vt:lpstr>
      <vt:lpstr>Certificate and Restrictions</vt:lpstr>
      <vt:lpstr>Draft Process</vt:lpstr>
      <vt:lpstr>Draft Process continued</vt:lpstr>
      <vt:lpstr>Relevant Information</vt:lpstr>
      <vt:lpstr>90 Days</vt:lpstr>
      <vt:lpstr>Certificate Issued</vt:lpstr>
      <vt:lpstr>Post Certificate Monitoring Reports</vt:lpstr>
      <vt:lpstr>Site Plans/Plats &amp; Legal Descriptions</vt:lpstr>
      <vt:lpstr>Clerk of the Court</vt:lpstr>
      <vt:lpstr>Amendments</vt:lpstr>
      <vt:lpstr>Poll Question 2</vt:lpstr>
      <vt:lpstr>EPA MOA</vt:lpstr>
      <vt:lpstr>Annual Fees</vt:lpstr>
      <vt:lpstr>Poll Question 3</vt:lpstr>
      <vt:lpstr>PowerPoint Presentation</vt:lpstr>
      <vt:lpstr>PowerPoint Presentation</vt:lpstr>
      <vt:lpstr>Signatures</vt:lpstr>
      <vt:lpstr>Who is recording?</vt:lpstr>
      <vt:lpstr>legal descriptions</vt:lpstr>
      <vt:lpstr>Survey Plats  &amp; figures</vt:lpstr>
      <vt:lpstr>Circuit court Clerk’s Office requirements for recordation—go to circuit court’s website</vt:lpstr>
      <vt:lpstr>Cover Sheets</vt:lpstr>
      <vt:lpstr>Cover sheets continued</vt:lpstr>
      <vt:lpstr>Fees</vt:lpstr>
      <vt:lpstr>Sign declaration attached to the certificate or execute and record separately?</vt:lpstr>
      <vt:lpstr>Fairfax County Common Recording Issues </vt:lpstr>
      <vt:lpstr>Questions?</vt:lpstr>
      <vt:lpstr>Contact</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Jenkins, Julia (DEQ)</dc:creator>
  <cp:lastModifiedBy>NiMary, April (DEQ)</cp:lastModifiedBy>
  <cp:revision>41</cp:revision>
  <dcterms:created xsi:type="dcterms:W3CDTF">2023-03-29T19:29:37Z</dcterms:created>
  <dcterms:modified xsi:type="dcterms:W3CDTF">2023-04-12T18:59:08Z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0x010100F9835BDD00D75044A4172866564795B9</vt:lpwstr>
  </property>
</Properties>
</file>