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</p:sldMasterIdLst>
  <p:notesMasterIdLst>
    <p:notesMasterId r:id="rId29"/>
  </p:notesMasterIdLst>
  <p:sldIdLst>
    <p:sldId id="256" r:id="rId5"/>
    <p:sldId id="307" r:id="rId6"/>
    <p:sldId id="343" r:id="rId7"/>
    <p:sldId id="308" r:id="rId8"/>
    <p:sldId id="331" r:id="rId9"/>
    <p:sldId id="349" r:id="rId10"/>
    <p:sldId id="342" r:id="rId11"/>
    <p:sldId id="341" r:id="rId12"/>
    <p:sldId id="312" r:id="rId13"/>
    <p:sldId id="348" r:id="rId14"/>
    <p:sldId id="346" r:id="rId15"/>
    <p:sldId id="317" r:id="rId16"/>
    <p:sldId id="318" r:id="rId17"/>
    <p:sldId id="313" r:id="rId18"/>
    <p:sldId id="314" r:id="rId19"/>
    <p:sldId id="315" r:id="rId20"/>
    <p:sldId id="335" r:id="rId21"/>
    <p:sldId id="350" r:id="rId22"/>
    <p:sldId id="351" r:id="rId23"/>
    <p:sldId id="352" r:id="rId24"/>
    <p:sldId id="336" r:id="rId25"/>
    <p:sldId id="325" r:id="rId26"/>
    <p:sldId id="321" r:id="rId27"/>
    <p:sldId id="322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EE5512-1FB8-2FDB-57D1-5389426FC941}" name="Josh Ralph" initials="JR" userId="S::jralph@ectinc.com::afc2f144-3ae0-4a9b-ad67-6065bec46e90" providerId="AD"/>
  <p188:author id="{B4B6491E-4AA7-E8BF-4337-74BCA7FE0049}" name="Penny A Shamblin" initials="PAS" userId="Penny A Shamblin" providerId="None"/>
  <p188:author id="{DB40A5B1-466B-498A-CAE7-E3E073B13552}" name="Todd M Alonzo (Services - 6)" initials="T6" userId="S::todd.m.alonzo@dominionenergy.com::ba34a528-39b8-4d4b-af64-4ef1629e8b94" providerId="AD"/>
  <p188:author id="{1EAD2CD9-B960-5A0F-8EC2-01103F13D043}" name="Thomas R Andrake (Services - 6)" initials="TRA(6" userId="S::Thomas.R.Andrake@dominionenergy.com::9af0fc8f-b945-4656-94a1-506514bc142a" providerId="AD"/>
  <p188:author id="{FE3611F5-3993-1DBD-63D5-A69B8767DE9F}" name="Shamblin, Penny" initials="SP" userId="S::pshamblin_hunton.com#ext#@dominionenergyo365.onmicrosoft.com::80bba338-ca29-4693-b435-b89ba5e6fa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dawson" initials="j" lastIdx="3" clrIdx="0"/>
  <p:cmAuthor id="7" name="Thomas R Andrake (Services - 6)" initials="TRA(-6" lastIdx="2" clrIdx="7">
    <p:extLst>
      <p:ext uri="{19B8F6BF-5375-455C-9EA6-DF929625EA0E}">
        <p15:presenceInfo xmlns:p15="http://schemas.microsoft.com/office/powerpoint/2012/main" userId="S-1-5-21-1682089882-2941306068-3343523542-772971" providerId="AD"/>
      </p:ext>
    </p:extLst>
  </p:cmAuthor>
  <p:cmAuthor id="1" name="psimpson" initials="p" lastIdx="38" clrIdx="1"/>
  <p:cmAuthor id="2" name="dmansell" initials="dlm" lastIdx="0" clrIdx="2"/>
  <p:cmAuthor id="3" name="Josh Ralph" initials="JR" lastIdx="3" clrIdx="3"/>
  <p:cmAuthor id="4" name="Jeffrey Marcinkowski" initials="JM" lastIdx="8" clrIdx="4"/>
  <p:cmAuthor id="5" name="Charles Killebrew" initials="CK" lastIdx="6" clrIdx="5"/>
  <p:cmAuthor id="6" name="Thomas Pritcher" initials="TP" lastIdx="6" clrIdx="6">
    <p:extLst>
      <p:ext uri="{19B8F6BF-5375-455C-9EA6-DF929625EA0E}">
        <p15:presenceInfo xmlns:p15="http://schemas.microsoft.com/office/powerpoint/2012/main" userId="S::tpritcher@ectinc.com::379f0b46-60ec-40dc-a55a-b9bd5d413a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6"/>
    <a:srgbClr val="D3D9ED"/>
    <a:srgbClr val="D3CEEC"/>
    <a:srgbClr val="FFFFFF"/>
    <a:srgbClr val="6C6C6C"/>
    <a:srgbClr val="7F7F7F"/>
    <a:srgbClr val="04244B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21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300"/>
            </a:lvl1pPr>
          </a:lstStyle>
          <a:p>
            <a:fld id="{1D0B8B7A-D31D-4C94-BEC9-752DA81E068A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300"/>
            </a:lvl1pPr>
          </a:lstStyle>
          <a:p>
            <a:fld id="{6EA70D77-0B76-4CC6-AA6A-E98AD30356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4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70D77-0B76-4CC6-AA6A-E98AD30356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9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70D77-0B76-4CC6-AA6A-E98AD30356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8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042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81200" y="533400"/>
            <a:ext cx="6491068" cy="2868168"/>
          </a:xfrm>
        </p:spPr>
        <p:txBody>
          <a:bodyPr lIns="45720" tIns="0" rIns="45720">
            <a:noAutofit/>
          </a:bodyPr>
          <a:lstStyle>
            <a:lvl1pPr algn="r">
              <a:defRPr sz="4200" b="1">
                <a:solidFill>
                  <a:srgbClr val="04244B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966229" y="3539864"/>
            <a:ext cx="6502991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04244B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EA82B2-674E-471D-A5A0-5EA68FC9719C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tack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32" y="5257800"/>
            <a:ext cx="3983032" cy="76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FE25-5CB0-4367-9079-AF95651657F2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8936A6F-57F8-4F9D-B257-FA6213ABAFC7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BDA5-0F25-417B-A70A-3EDC37950B08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2B7749-447A-4DE3-BF4B-E07DB19E94BA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9327-23D1-4D4D-AFBA-5D4105C5AE0C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F5D-4664-4ED8-9884-AFE687EAD69B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60D4-F1BC-4EB2-8322-D7C4A9626B83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497787-F0EF-4802-91F0-213906E3B93B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35A0-ACDE-4C74-B959-8C2982A0EC18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2A5-A495-4C70-B2BE-6C5A1EC955EC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26B1-9433-4790-A0A6-D02B650954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42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82296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1578936" y="6700855"/>
            <a:ext cx="630864" cy="155448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600">
                <a:solidFill>
                  <a:schemeClr val="bg1">
                    <a:lumMod val="75000"/>
                  </a:schemeClr>
                </a:solidFill>
              </a:defRPr>
            </a:lvl1pPr>
            <a:extLst/>
          </a:lstStyle>
          <a:p>
            <a:fld id="{EF86DD0E-14FA-49F7-8BED-14F9B8F3122A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701389"/>
            <a:ext cx="1676400" cy="156611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600">
                <a:solidFill>
                  <a:schemeClr val="bg1">
                    <a:lumMod val="7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98464" y="63246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fld id="{D7389AC8-BAF3-4D79-BAD9-06CF5FA200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tacked transparent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6375507"/>
            <a:ext cx="1676400" cy="3207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9" r:id="rId9"/>
    <p:sldLayoutId id="2147483697" r:id="rId10"/>
    <p:sldLayoutId id="214748369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 cap="none" baseline="0">
          <a:ln w="500">
            <a:solidFill>
              <a:schemeClr val="tx2">
                <a:shade val="20000"/>
                <a:satMod val="120000"/>
              </a:schemeClr>
            </a:solidFill>
          </a:ln>
          <a:solidFill>
            <a:srgbClr val="04244B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rgbClr val="04244B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pritcher@ectinc.com" TargetMode="External"/><Relationship Id="rId2" Type="http://schemas.openxmlformats.org/officeDocument/2006/relationships/hyperlink" Target="mailto:Thomas.R.Andrake@dominionenergy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48600" cy="2639568"/>
          </a:xfrm>
        </p:spPr>
        <p:txBody>
          <a:bodyPr/>
          <a:lstStyle/>
          <a:p>
            <a:pPr algn="ctr"/>
            <a:r>
              <a:rPr lang="en-US" dirty="0"/>
              <a:t>Chesterfield Energy </a:t>
            </a:r>
            <a:br>
              <a:rPr lang="en-US" dirty="0"/>
            </a:br>
            <a:r>
              <a:rPr lang="en-US" dirty="0"/>
              <a:t>Reliability Center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Dominion Energy,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54864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July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9D96-6BF8-E47D-C890-38D969EB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6760"/>
          </a:xfrm>
        </p:spPr>
        <p:txBody>
          <a:bodyPr/>
          <a:lstStyle/>
          <a:p>
            <a:r>
              <a:rPr lang="en-US" dirty="0"/>
              <a:t>PSD Applicability Analysis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4554B5-B60E-D412-F4A6-A5416B929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790403"/>
              </p:ext>
            </p:extLst>
          </p:nvPr>
        </p:nvGraphicFramePr>
        <p:xfrm>
          <a:off x="457200" y="1609725"/>
          <a:ext cx="8229600" cy="35873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2505711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334507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695081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095408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562130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194346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669372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143607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03684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kumimoji="0" lang="en-US" sz="800" b="1" kern="1200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cs typeface="Times New Roman" panose="02020603050405020304" pitchFamily="18" charset="0"/>
                        </a:rPr>
                        <a:t>Emission Source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800" b="1" spc="-5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b="1" spc="-5" baseline="-25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800" b="1" spc="-5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800" b="1" spc="-5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800" b="1" spc="-5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800" b="1" spc="-5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GHG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</a:t>
                      </a:r>
                      <a:r>
                        <a:rPr lang="en-US" sz="800" b="1" spc="-5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b="1" spc="-5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  <a:defRPr/>
                      </a:pPr>
                      <a:r>
                        <a:rPr lang="en-US" sz="1000" b="1" spc="-5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(tpy)</a:t>
                      </a:r>
                      <a:endParaRPr lang="en-US" sz="800" b="1" spc="-5" baseline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2825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spc="-20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800" spc="-15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project</a:t>
                      </a:r>
                      <a:r>
                        <a:rPr lang="en-US" sz="800" spc="-25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15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emissions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386.60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783.72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137.24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80.21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151.42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151.42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17.92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2,212,947</a:t>
                      </a: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98513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spc="-20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Boiler 5 &amp; 6 Shutdown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(453.55)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(165.28)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(19.29)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(277.75)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(221.96)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(43.99)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(427.97)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1148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(1,700,338)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6837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spc="-20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 Closure Project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42.39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12.08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1148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476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spc="-20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Beneficial Use Proc. Equip.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3.74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18.41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3.07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4.46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1148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2,317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9738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spc="-20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 Tech Pipeline Heater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1148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3,819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26727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b="1" spc="-20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Emissions Increase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(60)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(151)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(56)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(410)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11480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518,745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0548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spc="-15" dirty="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PSD SER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1148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75,000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74152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457200" algn="l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 Exceeds SER?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5717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203200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63195" algn="dec"/>
                        </a:tabLs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785" algn="l"/>
                          <a:tab pos="795655" algn="l"/>
                          <a:tab pos="1151890" algn="l"/>
                          <a:tab pos="5943600" algn="r"/>
                          <a:tab pos="173355" algn="dec"/>
                        </a:tabLst>
                      </a:pPr>
                      <a:r>
                        <a:rPr lang="en-US" sz="800" b="1" dirty="0">
                          <a:effectLst/>
                          <a:latin typeface="Open Sans" panose="020B0606030504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8045310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8FA6-E602-D513-52C5-EE6B9AEC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2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5440"/>
          </a:xfrm>
        </p:spPr>
        <p:txBody>
          <a:bodyPr>
            <a:normAutofit/>
          </a:bodyPr>
          <a:lstStyle/>
          <a:p>
            <a:r>
              <a:rPr lang="en-US" sz="3600" dirty="0"/>
              <a:t>Preliminary </a:t>
            </a:r>
            <a:br>
              <a:rPr lang="en-US" sz="3600" dirty="0"/>
            </a:br>
            <a:r>
              <a:rPr lang="en-US" sz="3600" dirty="0"/>
              <a:t>Short-Term Emission Rates (lb/hr)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019738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Maximum lb/hr across all operating scenarios.</a:t>
            </a:r>
          </a:p>
          <a:p>
            <a:r>
              <a:rPr lang="en-US" sz="1400" dirty="0"/>
              <a:t>** PM</a:t>
            </a:r>
            <a:r>
              <a:rPr lang="en-US" sz="1400" baseline="-25000" dirty="0"/>
              <a:t>2.5</a:t>
            </a:r>
            <a:r>
              <a:rPr lang="en-US" sz="1400" dirty="0"/>
              <a:t> assumed to equal PM</a:t>
            </a:r>
            <a:r>
              <a:rPr lang="en-US" sz="1400" baseline="-25000" dirty="0"/>
              <a:t>10 </a:t>
            </a:r>
            <a:r>
              <a:rPr lang="en-US" sz="1400" dirty="0"/>
              <a:t>for the sources presented.</a:t>
            </a:r>
          </a:p>
          <a:p>
            <a:r>
              <a:rPr lang="en-US" sz="1400" dirty="0"/>
              <a:t>‡ Based on 1.0 grains S/100 scf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99CFED-E6C1-4D75-8F79-D41E0B46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01071"/>
              </p:ext>
            </p:extLst>
          </p:nvPr>
        </p:nvGraphicFramePr>
        <p:xfrm>
          <a:off x="457200" y="1972436"/>
          <a:ext cx="7527396" cy="28705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566">
                  <a:extLst>
                    <a:ext uri="{9D8B030D-6E8A-4147-A177-3AD203B41FA5}">
                      <a16:colId xmlns:a16="http://schemas.microsoft.com/office/drawing/2014/main" val="4263752598"/>
                    </a:ext>
                  </a:extLst>
                </a:gridCol>
                <a:gridCol w="1254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4566">
                  <a:extLst>
                    <a:ext uri="{9D8B030D-6E8A-4147-A177-3AD203B41FA5}">
                      <a16:colId xmlns:a16="http://schemas.microsoft.com/office/drawing/2014/main" val="737446743"/>
                    </a:ext>
                  </a:extLst>
                </a:gridCol>
                <a:gridCol w="1254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678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Natural Gas</a:t>
                      </a:r>
                    </a:p>
                    <a:p>
                      <a:pPr algn="ctr"/>
                      <a:r>
                        <a:rPr lang="en-US" sz="800" dirty="0"/>
                        <a:t> (per turbine)*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ULSD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(per turbine)*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Fuel Gas Heater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(per heater)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Fire</a:t>
                      </a:r>
                      <a:r>
                        <a:rPr lang="en-US" sz="800" baseline="0" dirty="0"/>
                        <a:t> Water Pump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Black Start</a:t>
                      </a:r>
                    </a:p>
                    <a:p>
                      <a:pPr algn="ctr"/>
                      <a:r>
                        <a:rPr lang="en-US" sz="800" dirty="0"/>
                        <a:t>Emergency Generator</a:t>
                      </a:r>
                    </a:p>
                    <a:p>
                      <a:pPr algn="ctr"/>
                      <a:r>
                        <a:rPr lang="en-US" sz="800" dirty="0"/>
                        <a:t>(per generator)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47.90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pPr algn="ctr"/>
                      <a:r>
                        <a:rPr lang="en-US" sz="750" dirty="0"/>
                        <a:t>PM</a:t>
                      </a:r>
                      <a:r>
                        <a:rPr lang="en-US" sz="750" baseline="-25000" dirty="0"/>
                        <a:t>10</a:t>
                      </a:r>
                      <a:r>
                        <a:rPr lang="en-US" sz="750" baseline="0" dirty="0"/>
                        <a:t>/PM</a:t>
                      </a:r>
                      <a:r>
                        <a:rPr lang="en-US" sz="750" baseline="-25000" dirty="0"/>
                        <a:t>2.5</a:t>
                      </a:r>
                      <a:r>
                        <a:rPr lang="en-US" sz="750" baseline="30000" dirty="0"/>
                        <a:t>**</a:t>
                      </a:r>
                      <a:endParaRPr lang="en-US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/>
                        <a:t>19.70</a:t>
                      </a:r>
                      <a:r>
                        <a:rPr lang="en-US" sz="800" baseline="30000" dirty="0"/>
                        <a:t>‡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4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  <a:endParaRPr lang="en-US" sz="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/>
                        <a:t>8.20</a:t>
                      </a:r>
                      <a:r>
                        <a:rPr lang="en-US" sz="800" baseline="30000" dirty="0"/>
                        <a:t>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2.07E-02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3.90E-01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5.21E-02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5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  <a:endParaRPr lang="en-US" sz="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5.60</a:t>
                      </a:r>
                      <a:r>
                        <a:rPr lang="en-US" sz="800" baseline="30000" dirty="0"/>
                        <a:t>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2.44E-03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3.99E-03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11.70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3.62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2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VOC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3.20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6.70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0.09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0.38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0.41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1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Permit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PSD permitting required for CO, PM</a:t>
            </a:r>
            <a:r>
              <a:rPr lang="en-US" baseline="-25000" dirty="0"/>
              <a:t>2.5</a:t>
            </a:r>
            <a:r>
              <a:rPr lang="en-US" dirty="0"/>
              <a:t>, VOC, and GHG</a:t>
            </a:r>
          </a:p>
          <a:p>
            <a:r>
              <a:rPr lang="en-US" dirty="0"/>
              <a:t>Minor NSR for NO</a:t>
            </a:r>
            <a:r>
              <a:rPr lang="en-US" baseline="-25000" dirty="0"/>
              <a:t>x</a:t>
            </a:r>
            <a:r>
              <a:rPr lang="en-US" dirty="0"/>
              <a:t>, PM, PM</a:t>
            </a:r>
            <a:r>
              <a:rPr lang="en-US" baseline="-25000" dirty="0"/>
              <a:t>10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and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  <a:p>
            <a:r>
              <a:rPr lang="en-US" dirty="0"/>
              <a:t>Air quality impact assessment for CO, PM</a:t>
            </a:r>
            <a:r>
              <a:rPr lang="en-US" baseline="-25000" dirty="0"/>
              <a:t>2.5</a:t>
            </a:r>
            <a:r>
              <a:rPr lang="en-US" dirty="0"/>
              <a:t>, and Ozone</a:t>
            </a:r>
          </a:p>
          <a:p>
            <a:r>
              <a:rPr lang="en-US" dirty="0"/>
              <a:t>PSD BACT review for CO, PM</a:t>
            </a:r>
            <a:r>
              <a:rPr lang="en-US" baseline="-25000" dirty="0"/>
              <a:t>2.5</a:t>
            </a:r>
            <a:r>
              <a:rPr lang="en-US" dirty="0"/>
              <a:t>, VOC, and GHG</a:t>
            </a:r>
          </a:p>
          <a:p>
            <a:r>
              <a:rPr lang="en-US" dirty="0"/>
              <a:t>State BACT review for NO</a:t>
            </a:r>
            <a:r>
              <a:rPr lang="en-US" baseline="-25000" dirty="0"/>
              <a:t>x</a:t>
            </a:r>
            <a:r>
              <a:rPr lang="en-US" dirty="0"/>
              <a:t>, PM, PM</a:t>
            </a:r>
            <a:r>
              <a:rPr lang="en-US" baseline="-25000" dirty="0"/>
              <a:t>10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and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2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Impact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Class II air impact analysis for CO and PM</a:t>
            </a:r>
            <a:r>
              <a:rPr lang="en-US" baseline="-25000" dirty="0"/>
              <a:t>2.5</a:t>
            </a:r>
            <a:r>
              <a:rPr lang="en-US" dirty="0"/>
              <a:t> </a:t>
            </a:r>
          </a:p>
          <a:p>
            <a:r>
              <a:rPr lang="en-US" dirty="0"/>
              <a:t>Modeling Approach</a:t>
            </a:r>
          </a:p>
          <a:p>
            <a:pPr lvl="1"/>
            <a:r>
              <a:rPr lang="en-US" dirty="0"/>
              <a:t>AERMOD</a:t>
            </a:r>
          </a:p>
          <a:p>
            <a:pPr lvl="1"/>
            <a:r>
              <a:rPr lang="en-US" dirty="0"/>
              <a:t>Five (5) years of national weather service meteorological data</a:t>
            </a:r>
          </a:p>
          <a:p>
            <a:r>
              <a:rPr lang="en-US" dirty="0"/>
              <a:t>Conduct Class I Increment Analysis for PM</a:t>
            </a:r>
            <a:r>
              <a:rPr lang="en-US" baseline="-25000" dirty="0"/>
              <a:t>2.5</a:t>
            </a:r>
            <a:endParaRPr lang="en-US" dirty="0"/>
          </a:p>
          <a:p>
            <a:r>
              <a:rPr lang="en-US" dirty="0"/>
              <a:t>Consult with FLM on need for AQRV Analysis</a:t>
            </a:r>
          </a:p>
          <a:p>
            <a:r>
              <a:rPr lang="en-US" dirty="0"/>
              <a:t>Conduct Ozone analysis (MERPs)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9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7F96C9D-C751-4E10-A44D-A48BBBF59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2025"/>
            <a:ext cx="7086600" cy="531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to Class I Areas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7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I areas within 300 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ighlight>
                  <a:srgbClr val="FFFFFF"/>
                </a:highlight>
              </a:rPr>
              <a:t>Shenandoah National Park, 144 km</a:t>
            </a:r>
          </a:p>
          <a:p>
            <a:r>
              <a:rPr lang="en-US" dirty="0">
                <a:highlight>
                  <a:srgbClr val="FFFFFF"/>
                </a:highlight>
              </a:rPr>
              <a:t>James River Face Wilderness, 178 km</a:t>
            </a:r>
          </a:p>
          <a:p>
            <a:r>
              <a:rPr lang="en-US" dirty="0">
                <a:highlight>
                  <a:srgbClr val="FFFFFF"/>
                </a:highlight>
              </a:rPr>
              <a:t>Swanquarter Wilderness, 239 km</a:t>
            </a:r>
          </a:p>
          <a:p>
            <a:r>
              <a:rPr lang="en-US" dirty="0">
                <a:highlight>
                  <a:srgbClr val="FFFFFF"/>
                </a:highlight>
              </a:rPr>
              <a:t>Dolly Sods Wilderness, 246 km </a:t>
            </a:r>
          </a:p>
          <a:p>
            <a:r>
              <a:rPr lang="en-US" dirty="0">
                <a:highlight>
                  <a:srgbClr val="FFFFFF"/>
                </a:highlight>
              </a:rPr>
              <a:t>Otter Creek Wilderness, 262 km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7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8" y="120768"/>
            <a:ext cx="8229600" cy="670560"/>
          </a:xfrm>
        </p:spPr>
        <p:txBody>
          <a:bodyPr/>
          <a:lstStyle/>
          <a:p>
            <a:r>
              <a:rPr lang="en-US" dirty="0"/>
              <a:t>Class I assessment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8" y="939142"/>
            <a:ext cx="8229600" cy="1238027"/>
          </a:xfrm>
        </p:spPr>
        <p:txBody>
          <a:bodyPr>
            <a:normAutofit/>
          </a:bodyPr>
          <a:lstStyle/>
          <a:p>
            <a:r>
              <a:rPr lang="en-US" sz="2200" dirty="0"/>
              <a:t>Q/D ratio – Natural Gas Scenario for SCCTs</a:t>
            </a:r>
          </a:p>
          <a:p>
            <a:r>
              <a:rPr lang="en-US" sz="1600" dirty="0"/>
              <a:t>Sum of the 24-hour emissions in tons/yr (assuming 24/7 operation) of NO</a:t>
            </a:r>
            <a:r>
              <a:rPr lang="en-US" sz="1600" baseline="-25000" dirty="0"/>
              <a:t>x</a:t>
            </a:r>
            <a:r>
              <a:rPr lang="en-US" sz="1600" dirty="0"/>
              <a:t>, PM</a:t>
            </a:r>
            <a:r>
              <a:rPr lang="en-US" sz="1600" baseline="-25000" dirty="0"/>
              <a:t>10</a:t>
            </a:r>
            <a:r>
              <a:rPr lang="en-US" sz="1600" dirty="0"/>
              <a:t>, SO</a:t>
            </a:r>
            <a:r>
              <a:rPr lang="en-US" sz="1600" baseline="-25000" dirty="0"/>
              <a:t>2</a:t>
            </a:r>
            <a:r>
              <a:rPr lang="en-US" sz="1600" dirty="0"/>
              <a:t>, and H</a:t>
            </a:r>
            <a:r>
              <a:rPr lang="en-US" sz="1600" baseline="-25000" dirty="0"/>
              <a:t>2</a:t>
            </a:r>
            <a:r>
              <a:rPr lang="en-US" sz="1600" dirty="0"/>
              <a:t>SO</a:t>
            </a:r>
            <a:r>
              <a:rPr lang="en-US" sz="1600" baseline="-25000" dirty="0"/>
              <a:t>4</a:t>
            </a:r>
            <a:r>
              <a:rPr lang="en-US" sz="1600" dirty="0"/>
              <a:t> divided by the distance (in kilometers) from the nearest boundary of the Class I Areas.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14625"/>
              </p:ext>
            </p:extLst>
          </p:nvPr>
        </p:nvGraphicFramePr>
        <p:xfrm>
          <a:off x="266698" y="2306133"/>
          <a:ext cx="8420102" cy="37605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891">
                  <a:extLst>
                    <a:ext uri="{9D8B030D-6E8A-4147-A177-3AD203B41FA5}">
                      <a16:colId xmlns:a16="http://schemas.microsoft.com/office/drawing/2014/main" val="2463746426"/>
                    </a:ext>
                  </a:extLst>
                </a:gridCol>
                <a:gridCol w="1909515">
                  <a:extLst>
                    <a:ext uri="{9D8B030D-6E8A-4147-A177-3AD203B41FA5}">
                      <a16:colId xmlns:a16="http://schemas.microsoft.com/office/drawing/2014/main" val="4044176221"/>
                    </a:ext>
                  </a:extLst>
                </a:gridCol>
                <a:gridCol w="1034501">
                  <a:extLst>
                    <a:ext uri="{9D8B030D-6E8A-4147-A177-3AD203B41FA5}">
                      <a16:colId xmlns:a16="http://schemas.microsoft.com/office/drawing/2014/main" val="1909361318"/>
                    </a:ext>
                  </a:extLst>
                </a:gridCol>
                <a:gridCol w="1182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37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1-4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Fuel Gas Heater 1-3</a:t>
                      </a:r>
                    </a:p>
                    <a:p>
                      <a:pPr algn="ctr"/>
                      <a:r>
                        <a:rPr lang="en-US" sz="800" baseline="0" dirty="0"/>
                        <a:t>lb/hr</a:t>
                      </a:r>
                      <a:endParaRPr lang="en-US" sz="800" dirty="0"/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  <a:endParaRPr lang="en-US" sz="8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Emergency Generator 1 -6</a:t>
                      </a:r>
                    </a:p>
                    <a:p>
                      <a:pPr algn="ctr"/>
                      <a:r>
                        <a:rPr lang="en-US" sz="800" baseline="0" dirty="0"/>
                        <a:t>lb/hr</a:t>
                      </a:r>
                      <a:endParaRPr lang="en-US" sz="800" dirty="0"/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  <a:endParaRPr lang="en-US" sz="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Fire Water Pump </a:t>
                      </a:r>
                    </a:p>
                    <a:p>
                      <a:pPr algn="ctr"/>
                      <a:r>
                        <a:rPr lang="en-US" sz="800" baseline="0" dirty="0"/>
                        <a:t>(lb/hr)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800" dirty="0"/>
                        <a:t>Total 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93.20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(23.30)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0.63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(0.21)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374.34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(62.39)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PM</a:t>
                      </a:r>
                      <a:r>
                        <a:rPr lang="en-US" sz="800" baseline="-25000" dirty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(19.70)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0.39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(0.13)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32.80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(8.20)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(2.07E-02)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(5.21E-02)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3.90E-01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(5.60)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0.0.0073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(2.44E-03)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(3.99E-03)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07">
                <a:tc gridSpan="6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Emissions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226">
                <a:tc rowSpan="5"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Q/D Ratio</a:t>
                      </a: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Shenandoah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James River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14.93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5367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Swanquarter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1946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Dolly Sods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0180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Otter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94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5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82"/>
            <a:ext cx="8229600" cy="670560"/>
          </a:xfrm>
        </p:spPr>
        <p:txBody>
          <a:bodyPr/>
          <a:lstStyle/>
          <a:p>
            <a:r>
              <a:rPr lang="en-US" dirty="0"/>
              <a:t>Class I assessment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882"/>
            <a:ext cx="8229600" cy="1282118"/>
          </a:xfrm>
        </p:spPr>
        <p:txBody>
          <a:bodyPr>
            <a:normAutofit/>
          </a:bodyPr>
          <a:lstStyle/>
          <a:p>
            <a:r>
              <a:rPr lang="en-US" sz="2200" dirty="0"/>
              <a:t>Q/D ratio – Fuel Oil Scenario for SCCTs</a:t>
            </a:r>
          </a:p>
          <a:p>
            <a:r>
              <a:rPr lang="en-US" sz="1600" dirty="0"/>
              <a:t>Sum of the 24-hour emissions in tons/yr (assuming 24/7 operation) of NO</a:t>
            </a:r>
            <a:r>
              <a:rPr lang="en-US" sz="1600" baseline="-25000" dirty="0"/>
              <a:t>x</a:t>
            </a:r>
            <a:r>
              <a:rPr lang="en-US" sz="1600" dirty="0"/>
              <a:t>, PM</a:t>
            </a:r>
            <a:r>
              <a:rPr lang="en-US" sz="1600" baseline="-25000" dirty="0"/>
              <a:t>10</a:t>
            </a:r>
            <a:r>
              <a:rPr lang="en-US" sz="1600" dirty="0"/>
              <a:t>, SO</a:t>
            </a:r>
            <a:r>
              <a:rPr lang="en-US" sz="1600" baseline="-25000" dirty="0"/>
              <a:t>2</a:t>
            </a:r>
            <a:r>
              <a:rPr lang="en-US" sz="1600" dirty="0"/>
              <a:t>, and H</a:t>
            </a:r>
            <a:r>
              <a:rPr lang="en-US" sz="1600" baseline="-25000" dirty="0"/>
              <a:t>2</a:t>
            </a:r>
            <a:r>
              <a:rPr lang="en-US" sz="1600" dirty="0"/>
              <a:t>SO</a:t>
            </a:r>
            <a:r>
              <a:rPr lang="en-US" sz="1600" baseline="-25000" dirty="0"/>
              <a:t>4</a:t>
            </a:r>
            <a:r>
              <a:rPr lang="en-US" sz="1600" dirty="0"/>
              <a:t> divided by the distance (in kilometers) from the nearest boundary of the Class I Areas.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056FEB-5D79-4BFE-8E54-6903805FD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32488"/>
              </p:ext>
            </p:extLst>
          </p:nvPr>
        </p:nvGraphicFramePr>
        <p:xfrm>
          <a:off x="66378" y="2338752"/>
          <a:ext cx="8620423" cy="36429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689">
                  <a:extLst>
                    <a:ext uri="{9D8B030D-6E8A-4147-A177-3AD203B41FA5}">
                      <a16:colId xmlns:a16="http://schemas.microsoft.com/office/drawing/2014/main" val="1370054189"/>
                    </a:ext>
                  </a:extLst>
                </a:gridCol>
                <a:gridCol w="1915236">
                  <a:extLst>
                    <a:ext uri="{9D8B030D-6E8A-4147-A177-3AD203B41FA5}">
                      <a16:colId xmlns:a16="http://schemas.microsoft.com/office/drawing/2014/main" val="3420255471"/>
                    </a:ext>
                  </a:extLst>
                </a:gridCol>
                <a:gridCol w="889372">
                  <a:extLst>
                    <a:ext uri="{9D8B030D-6E8A-4147-A177-3AD203B41FA5}">
                      <a16:colId xmlns:a16="http://schemas.microsoft.com/office/drawing/2014/main" val="742102834"/>
                    </a:ext>
                  </a:extLst>
                </a:gridCol>
                <a:gridCol w="1185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86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1 - 4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Fuel Gas Heater 1 - 3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Emergency Generator 1- 6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Fire Water Pump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(lb/hr)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Total 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(47.90)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0.63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(0.21)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374.34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(62.39)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PM</a:t>
                      </a:r>
                      <a:r>
                        <a:rPr lang="en-US" sz="800" baseline="-25000" dirty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180.00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(45.00)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0.39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(0.13)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(4.50)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(2.07E-02)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(5.21E-02)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3.90E-01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0.0.0073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(2.44E-03)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(3.99E-03)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Emissions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5"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Q/D Ratio</a:t>
                      </a: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Shenandoah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23.76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James River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19.22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68422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Swanquarter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14.32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54981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Dolly Sods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13.91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38386"/>
                  </a:ext>
                </a:extLst>
              </a:tr>
              <a:tr h="337689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Otter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13.06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1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8" y="120768"/>
            <a:ext cx="8229600" cy="670560"/>
          </a:xfrm>
        </p:spPr>
        <p:txBody>
          <a:bodyPr/>
          <a:lstStyle/>
          <a:p>
            <a:r>
              <a:rPr lang="en-US" dirty="0"/>
              <a:t>Class I assessment (cont.)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8" y="939142"/>
            <a:ext cx="8229600" cy="1238027"/>
          </a:xfrm>
        </p:spPr>
        <p:txBody>
          <a:bodyPr>
            <a:normAutofit/>
          </a:bodyPr>
          <a:lstStyle/>
          <a:p>
            <a:r>
              <a:rPr lang="en-US" sz="2200" dirty="0"/>
              <a:t>Q/D ratio – Natural Gas Scenario for SCCTs</a:t>
            </a:r>
          </a:p>
          <a:p>
            <a:r>
              <a:rPr lang="en-US" sz="1600" dirty="0"/>
              <a:t>Sum of the 24-hour emissions in tons/yr (assuming 24/7 operation) of NO</a:t>
            </a:r>
            <a:r>
              <a:rPr lang="en-US" sz="1600" baseline="-25000" dirty="0"/>
              <a:t>x</a:t>
            </a:r>
            <a:r>
              <a:rPr lang="en-US" sz="1600" dirty="0"/>
              <a:t>, PM</a:t>
            </a:r>
            <a:r>
              <a:rPr lang="en-US" sz="1600" baseline="-25000" dirty="0"/>
              <a:t>10</a:t>
            </a:r>
            <a:r>
              <a:rPr lang="en-US" sz="1600" dirty="0"/>
              <a:t>, SO</a:t>
            </a:r>
            <a:r>
              <a:rPr lang="en-US" sz="1600" baseline="-25000" dirty="0"/>
              <a:t>2</a:t>
            </a:r>
            <a:r>
              <a:rPr lang="en-US" sz="1600" dirty="0"/>
              <a:t>, and H</a:t>
            </a:r>
            <a:r>
              <a:rPr lang="en-US" sz="1600" baseline="-25000" dirty="0"/>
              <a:t>2</a:t>
            </a:r>
            <a:r>
              <a:rPr lang="en-US" sz="1600" dirty="0"/>
              <a:t>SO</a:t>
            </a:r>
            <a:r>
              <a:rPr lang="en-US" sz="1600" baseline="-25000" dirty="0"/>
              <a:t>4</a:t>
            </a:r>
            <a:r>
              <a:rPr lang="en-US" sz="1600" dirty="0"/>
              <a:t> divided by the distance (in kilometers) from the nearest boundary of the Class I Areas (with contemporaneous emissions).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17121"/>
              </p:ext>
            </p:extLst>
          </p:nvPr>
        </p:nvGraphicFramePr>
        <p:xfrm>
          <a:off x="266698" y="2306133"/>
          <a:ext cx="8178354" cy="37605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75">
                  <a:extLst>
                    <a:ext uri="{9D8B030D-6E8A-4147-A177-3AD203B41FA5}">
                      <a16:colId xmlns:a16="http://schemas.microsoft.com/office/drawing/2014/main" val="2463746426"/>
                    </a:ext>
                  </a:extLst>
                </a:gridCol>
                <a:gridCol w="1467167">
                  <a:extLst>
                    <a:ext uri="{9D8B030D-6E8A-4147-A177-3AD203B41FA5}">
                      <a16:colId xmlns:a16="http://schemas.microsoft.com/office/drawing/2014/main" val="4044176221"/>
                    </a:ext>
                  </a:extLst>
                </a:gridCol>
                <a:gridCol w="517251">
                  <a:extLst>
                    <a:ext uri="{9D8B030D-6E8A-4147-A177-3AD203B41FA5}">
                      <a16:colId xmlns:a16="http://schemas.microsoft.com/office/drawing/2014/main" val="1909361318"/>
                    </a:ext>
                  </a:extLst>
                </a:gridCol>
                <a:gridCol w="1297263">
                  <a:extLst>
                    <a:ext uri="{9D8B030D-6E8A-4147-A177-3AD203B41FA5}">
                      <a16:colId xmlns:a16="http://schemas.microsoft.com/office/drawing/2014/main" val="1210313194"/>
                    </a:ext>
                  </a:extLst>
                </a:gridCol>
                <a:gridCol w="1399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37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1-4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Fuel Gas Heater 1-3</a:t>
                      </a:r>
                    </a:p>
                    <a:p>
                      <a:pPr algn="ctr"/>
                      <a:r>
                        <a:rPr lang="en-US" sz="800" baseline="0" dirty="0"/>
                        <a:t>lb/hr</a:t>
                      </a:r>
                      <a:endParaRPr lang="en-US" sz="800" dirty="0"/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  <a:endParaRPr lang="en-US" sz="8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Emergency Generator 1 -6</a:t>
                      </a:r>
                    </a:p>
                    <a:p>
                      <a:pPr algn="ctr"/>
                      <a:r>
                        <a:rPr lang="en-US" sz="800" baseline="0" dirty="0"/>
                        <a:t>lb/hr</a:t>
                      </a:r>
                      <a:endParaRPr lang="en-US" sz="800" dirty="0"/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  <a:endParaRPr lang="en-US" sz="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Fire Water Pump </a:t>
                      </a:r>
                    </a:p>
                    <a:p>
                      <a:pPr algn="ctr"/>
                      <a:r>
                        <a:rPr lang="en-US" sz="800" baseline="0" dirty="0"/>
                        <a:t>(lb/hr)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Contemporaneous Emission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800" dirty="0"/>
                        <a:t>Total 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93.20 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(23.30)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0.63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(0.21)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374.34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(62.39)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PM</a:t>
                      </a:r>
                      <a:r>
                        <a:rPr lang="en-US" sz="800" baseline="-25000" dirty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(19.70)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0.39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(0.13)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32.80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(8.20)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(2.07E-02)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(5.21E-02)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3.90E-01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(5.60)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0.0.0073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(2.44E-03)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(3.99E-03)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(428)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07">
                <a:tc gridSpan="7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Emissions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226">
                <a:tc rowSpan="5"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Q/D Ratio</a:t>
                      </a: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Shenandoah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James River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5367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Swanquarter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1946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Dolly Sods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0180"/>
                  </a:ext>
                </a:extLst>
              </a:tr>
              <a:tr h="298226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Otter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94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67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82"/>
            <a:ext cx="8229600" cy="670560"/>
          </a:xfrm>
        </p:spPr>
        <p:txBody>
          <a:bodyPr/>
          <a:lstStyle/>
          <a:p>
            <a:r>
              <a:rPr lang="en-US" dirty="0"/>
              <a:t>Class I assessment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882"/>
            <a:ext cx="8229600" cy="1282118"/>
          </a:xfrm>
        </p:spPr>
        <p:txBody>
          <a:bodyPr>
            <a:normAutofit/>
          </a:bodyPr>
          <a:lstStyle/>
          <a:p>
            <a:r>
              <a:rPr lang="en-US" sz="2200" dirty="0"/>
              <a:t>Q/D ratio – Fuel Oil Scenario for SCCTs</a:t>
            </a:r>
          </a:p>
          <a:p>
            <a:r>
              <a:rPr lang="en-US" sz="1600" dirty="0"/>
              <a:t>Sum of the 24-hour emissions in tons/yr (assuming 24/7 operation) of NO</a:t>
            </a:r>
            <a:r>
              <a:rPr lang="en-US" sz="1600" baseline="-25000" dirty="0"/>
              <a:t>x</a:t>
            </a:r>
            <a:r>
              <a:rPr lang="en-US" sz="1600" dirty="0"/>
              <a:t>, PM</a:t>
            </a:r>
            <a:r>
              <a:rPr lang="en-US" sz="1600" baseline="-25000" dirty="0"/>
              <a:t>10</a:t>
            </a:r>
            <a:r>
              <a:rPr lang="en-US" sz="1600" dirty="0"/>
              <a:t>, SO</a:t>
            </a:r>
            <a:r>
              <a:rPr lang="en-US" sz="1600" baseline="-25000" dirty="0"/>
              <a:t>2</a:t>
            </a:r>
            <a:r>
              <a:rPr lang="en-US" sz="1600" dirty="0"/>
              <a:t>, and H</a:t>
            </a:r>
            <a:r>
              <a:rPr lang="en-US" sz="1600" baseline="-25000" dirty="0"/>
              <a:t>2</a:t>
            </a:r>
            <a:r>
              <a:rPr lang="en-US" sz="1600" dirty="0"/>
              <a:t>SO</a:t>
            </a:r>
            <a:r>
              <a:rPr lang="en-US" sz="1600" baseline="-25000" dirty="0"/>
              <a:t>4</a:t>
            </a:r>
            <a:r>
              <a:rPr lang="en-US" sz="1600" dirty="0"/>
              <a:t> divided by the distance (in kilometers) from the nearest boundary of the Class I Areas (with contemporaneous emissions).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056FEB-5D79-4BFE-8E54-6903805FD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47785"/>
              </p:ext>
            </p:extLst>
          </p:nvPr>
        </p:nvGraphicFramePr>
        <p:xfrm>
          <a:off x="457200" y="2278557"/>
          <a:ext cx="8556909" cy="36429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728">
                  <a:extLst>
                    <a:ext uri="{9D8B030D-6E8A-4147-A177-3AD203B41FA5}">
                      <a16:colId xmlns:a16="http://schemas.microsoft.com/office/drawing/2014/main" val="1370054189"/>
                    </a:ext>
                  </a:extLst>
                </a:gridCol>
                <a:gridCol w="1601627">
                  <a:extLst>
                    <a:ext uri="{9D8B030D-6E8A-4147-A177-3AD203B41FA5}">
                      <a16:colId xmlns:a16="http://schemas.microsoft.com/office/drawing/2014/main" val="3420255471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742102834"/>
                    </a:ext>
                  </a:extLst>
                </a:gridCol>
                <a:gridCol w="1220817">
                  <a:extLst>
                    <a:ext uri="{9D8B030D-6E8A-4147-A177-3AD203B41FA5}">
                      <a16:colId xmlns:a16="http://schemas.microsoft.com/office/drawing/2014/main" val="1928238184"/>
                    </a:ext>
                  </a:extLst>
                </a:gridCol>
                <a:gridCol w="14782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86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1 - 4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Fuel Gas Heater 1 - 3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Emergency Generator 1- 6</a:t>
                      </a:r>
                    </a:p>
                    <a:p>
                      <a:pPr algn="ctr"/>
                      <a:r>
                        <a:rPr lang="en-US" sz="800" dirty="0"/>
                        <a:t>lb/hr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Fire Water Pump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(lb/hr)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Contemporaneous Emission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Total 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(47.90)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0.63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(0.21)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374.34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(62.39)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PM</a:t>
                      </a:r>
                      <a:r>
                        <a:rPr lang="en-US" sz="800" baseline="-25000" dirty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180.00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(45.00)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0.39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(0.13)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(4.50)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(2.07E-02)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(5.21E-02)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3.90E-01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(570)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(3.00)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0.0.0073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(2.44E-03)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(3.99E-03)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(428)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(375)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Emissions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5"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Q/D Ratio</a:t>
                      </a: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Shenandoah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11.73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James River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9.49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68422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Swanquarter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7.07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54981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Dolly Sods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6.86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38386"/>
                  </a:ext>
                </a:extLst>
              </a:tr>
              <a:tr h="337689">
                <a:tc gridSpan="3" vMerge="1">
                  <a:txBody>
                    <a:bodyPr/>
                    <a:lstStyle/>
                    <a:p>
                      <a:pPr algn="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Otter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6.45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1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Project Overview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Permitting Requirements</a:t>
            </a:r>
          </a:p>
          <a:p>
            <a:r>
              <a:rPr lang="en-US" dirty="0"/>
              <a:t>Class I Analysis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59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4"/>
            <a:ext cx="8229600" cy="973703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Class I assessment (cont.)</a:t>
            </a:r>
            <a:br>
              <a:rPr lang="en-US" sz="3200" dirty="0"/>
            </a:br>
            <a:r>
              <a:rPr lang="en-US" sz="2800" dirty="0"/>
              <a:t>Projected Allowable Emissions (tons/yr)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018"/>
            <a:ext cx="8229600" cy="435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Natural Gas with Fuel Oil 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97336"/>
              </p:ext>
            </p:extLst>
          </p:nvPr>
        </p:nvGraphicFramePr>
        <p:xfrm>
          <a:off x="457199" y="1526185"/>
          <a:ext cx="8229600" cy="3707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67">
                  <a:extLst>
                    <a:ext uri="{9D8B030D-6E8A-4147-A177-3AD203B41FA5}">
                      <a16:colId xmlns:a16="http://schemas.microsoft.com/office/drawing/2014/main" val="1898805609"/>
                    </a:ext>
                  </a:extLst>
                </a:gridCol>
                <a:gridCol w="1655548">
                  <a:extLst>
                    <a:ext uri="{9D8B030D-6E8A-4147-A177-3AD203B41FA5}">
                      <a16:colId xmlns:a16="http://schemas.microsoft.com/office/drawing/2014/main" val="4288153960"/>
                    </a:ext>
                  </a:extLst>
                </a:gridCol>
                <a:gridCol w="1273301">
                  <a:extLst>
                    <a:ext uri="{9D8B030D-6E8A-4147-A177-3AD203B41FA5}">
                      <a16:colId xmlns:a16="http://schemas.microsoft.com/office/drawing/2014/main" val="3188514507"/>
                    </a:ext>
                  </a:extLst>
                </a:gridCol>
                <a:gridCol w="15869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34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1-4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Fuel Gas Heater 1-3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Emergency Generator 1-6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Fire</a:t>
                      </a:r>
                      <a:r>
                        <a:rPr lang="en-US" sz="800" baseline="0" dirty="0"/>
                        <a:t> Water Pump**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800" dirty="0"/>
                        <a:t>Total 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  <a:p>
                      <a:pPr algn="ctr"/>
                      <a:r>
                        <a:rPr lang="en-US" sz="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9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291.88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(72.97)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2.72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(0.91)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2.04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(0.68)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(15.60)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9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PM</a:t>
                      </a:r>
                      <a:r>
                        <a:rPr lang="en-US" sz="800" baseline="-25000" dirty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177.08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(44.27)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1.73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(0.58)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1.26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(0.42)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51.12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(12.78)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0.27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(9.06E-02)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0.20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(6.71E-02)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0.078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(1.30E-02)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9.75E-02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9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33.76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(8.44)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0.032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(1.07E-02)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0.0024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(7.91E-03)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(9.98E-04)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7.45E-03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Emissions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5"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Q/D Ratio</a:t>
                      </a: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Shenandoah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169178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James River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5918161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Swanquarter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218134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Dolly Sods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618374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Otter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49770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BFE005-5E7B-48EC-9870-2122FA88E05E}"/>
              </a:ext>
            </a:extLst>
          </p:cNvPr>
          <p:cNvSpPr/>
          <p:nvPr/>
        </p:nvSpPr>
        <p:spPr>
          <a:xfrm>
            <a:off x="457200" y="5320236"/>
            <a:ext cx="83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Based on a total annual operation of 3,240 hours with no more than 750 hours of fuel oil use. Includes up to 500 startups and shutdowns per year per SCCT. PM</a:t>
            </a:r>
            <a:r>
              <a:rPr lang="en-US" sz="1200" baseline="-25000" dirty="0"/>
              <a:t>10</a:t>
            </a:r>
            <a:r>
              <a:rPr lang="en-US" sz="1200" dirty="0"/>
              <a:t>, SO</a:t>
            </a:r>
            <a:r>
              <a:rPr lang="en-US" sz="1200" baseline="-25000" dirty="0"/>
              <a:t>2</a:t>
            </a:r>
            <a:r>
              <a:rPr lang="en-US" sz="1200" dirty="0"/>
              <a:t> and H</a:t>
            </a:r>
            <a:r>
              <a:rPr lang="en-US" sz="1200" baseline="-25000" dirty="0"/>
              <a:t>2</a:t>
            </a:r>
            <a:r>
              <a:rPr lang="en-US" sz="1200" dirty="0"/>
              <a:t>SO</a:t>
            </a:r>
            <a:r>
              <a:rPr lang="en-US" sz="1200" baseline="-25000" dirty="0"/>
              <a:t>4</a:t>
            </a:r>
            <a:r>
              <a:rPr lang="en-US" sz="1200" dirty="0"/>
              <a:t> from Natural Gas operation conservatively based on 1.0 grains S/100 scf. </a:t>
            </a:r>
          </a:p>
          <a:p>
            <a:r>
              <a:rPr lang="en-US" sz="1200" dirty="0"/>
              <a:t>** Based on annual operation of 500 hours.</a:t>
            </a:r>
          </a:p>
        </p:txBody>
      </p:sp>
    </p:spTree>
    <p:extLst>
      <p:ext uri="{BB962C8B-B14F-4D97-AF65-F5344CB8AC3E}">
        <p14:creationId xmlns:p14="http://schemas.microsoft.com/office/powerpoint/2010/main" val="11996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4"/>
            <a:ext cx="8229600" cy="973703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Class I assessment (cont.)</a:t>
            </a:r>
            <a:br>
              <a:rPr lang="en-US" sz="3200" dirty="0"/>
            </a:br>
            <a:r>
              <a:rPr lang="en-US" sz="2800" dirty="0"/>
              <a:t>Projected Allowable Emissions (tons/yr)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018"/>
            <a:ext cx="8229600" cy="4356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Natural Gas with Fuel Oil – with contemporaneous emissions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45166"/>
              </p:ext>
            </p:extLst>
          </p:nvPr>
        </p:nvGraphicFramePr>
        <p:xfrm>
          <a:off x="457200" y="1526185"/>
          <a:ext cx="8409611" cy="3707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028">
                  <a:extLst>
                    <a:ext uri="{9D8B030D-6E8A-4147-A177-3AD203B41FA5}">
                      <a16:colId xmlns:a16="http://schemas.microsoft.com/office/drawing/2014/main" val="1898805609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4288153960"/>
                    </a:ext>
                  </a:extLst>
                </a:gridCol>
                <a:gridCol w="1105217">
                  <a:extLst>
                    <a:ext uri="{9D8B030D-6E8A-4147-A177-3AD203B41FA5}">
                      <a16:colId xmlns:a16="http://schemas.microsoft.com/office/drawing/2014/main" val="3188514507"/>
                    </a:ext>
                  </a:extLst>
                </a:gridCol>
                <a:gridCol w="1266371">
                  <a:extLst>
                    <a:ext uri="{9D8B030D-6E8A-4147-A177-3AD203B41FA5}">
                      <a16:colId xmlns:a16="http://schemas.microsoft.com/office/drawing/2014/main" val="2162575294"/>
                    </a:ext>
                  </a:extLst>
                </a:gridCol>
                <a:gridCol w="1377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34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Simple</a:t>
                      </a:r>
                      <a:r>
                        <a:rPr lang="en-US" sz="800" baseline="0" dirty="0"/>
                        <a:t>-Cycle </a:t>
                      </a:r>
                      <a:r>
                        <a:rPr lang="en-US" sz="800" dirty="0"/>
                        <a:t>Turbine 1-4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Fuel Gas Heater 1-3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Emergency Generator 1-6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  <a:p>
                      <a:pPr algn="ctr"/>
                      <a:r>
                        <a:rPr lang="en-US" sz="800" dirty="0"/>
                        <a:t>(per unit)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Fire</a:t>
                      </a:r>
                      <a:r>
                        <a:rPr lang="en-US" sz="800" baseline="0" dirty="0"/>
                        <a:t> Water Pump**</a:t>
                      </a:r>
                    </a:p>
                    <a:p>
                      <a:pPr algn="ctr"/>
                      <a:r>
                        <a:rPr lang="en-US" sz="800" dirty="0"/>
                        <a:t>tpy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Contemporaneous Emission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800" dirty="0"/>
                        <a:t>Total </a:t>
                      </a:r>
                    </a:p>
                    <a:p>
                      <a:pPr algn="ctr"/>
                      <a:r>
                        <a:rPr lang="en-US" sz="800" dirty="0"/>
                        <a:t>(TPY)</a:t>
                      </a:r>
                    </a:p>
                    <a:p>
                      <a:pPr algn="ctr"/>
                      <a:r>
                        <a:rPr lang="en-US" sz="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9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</a:t>
                      </a:r>
                      <a:r>
                        <a:rPr lang="en-US" sz="8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291.88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(72.97)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2.72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(0.91)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2.04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(0.68)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(15.60)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(58)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9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PM</a:t>
                      </a:r>
                      <a:r>
                        <a:rPr lang="en-US" sz="800" baseline="-25000" dirty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177.08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(44.27)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1.73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(0.58)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1.26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(0.42)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(28)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51.12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(12.78)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0.27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(9.06E-02)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0.20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(6.71E-02)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0.078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(1.30E-02)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9.75E-02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(600)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9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</a:t>
                      </a:r>
                      <a:r>
                        <a:rPr lang="en-US" sz="800" baseline="-25000" dirty="0"/>
                        <a:t>2</a:t>
                      </a:r>
                      <a:r>
                        <a:rPr lang="en-US" sz="800" dirty="0"/>
                        <a:t>SO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33.76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(8.44)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0.032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(1.07E-02)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0.0024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(7.91E-03)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0.0060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(9.98E-04)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7.45E-03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(428)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(394)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Emissions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(1080)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5"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Q/D Ratio</a:t>
                      </a:r>
                    </a:p>
                  </a:txBody>
                  <a:tcPr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Shenandoah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169178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James River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5918161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Swanquarter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218134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Dolly Sods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618374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Otter Creek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49770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BFE005-5E7B-48EC-9870-2122FA88E05E}"/>
              </a:ext>
            </a:extLst>
          </p:cNvPr>
          <p:cNvSpPr/>
          <p:nvPr/>
        </p:nvSpPr>
        <p:spPr>
          <a:xfrm>
            <a:off x="457200" y="5320236"/>
            <a:ext cx="83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Based on a total annual operation of 3,240 hours with no more than 750 hours of fuel oil use. Includes up to 500 startups and shutdowns per year per SCCT. PM</a:t>
            </a:r>
            <a:r>
              <a:rPr lang="en-US" sz="1200" baseline="-25000" dirty="0"/>
              <a:t>10</a:t>
            </a:r>
            <a:r>
              <a:rPr lang="en-US" sz="1200" dirty="0"/>
              <a:t>, SO</a:t>
            </a:r>
            <a:r>
              <a:rPr lang="en-US" sz="1200" baseline="-25000" dirty="0"/>
              <a:t>2</a:t>
            </a:r>
            <a:r>
              <a:rPr lang="en-US" sz="1200" dirty="0"/>
              <a:t> and H</a:t>
            </a:r>
            <a:r>
              <a:rPr lang="en-US" sz="1200" baseline="-25000" dirty="0"/>
              <a:t>2</a:t>
            </a:r>
            <a:r>
              <a:rPr lang="en-US" sz="1200" dirty="0"/>
              <a:t>SO</a:t>
            </a:r>
            <a:r>
              <a:rPr lang="en-US" sz="1200" baseline="-25000" dirty="0"/>
              <a:t>4</a:t>
            </a:r>
            <a:r>
              <a:rPr lang="en-US" sz="1200" dirty="0"/>
              <a:t> from Natural Gas operation conservatively based on 1.0 grains S/100 scf. </a:t>
            </a:r>
          </a:p>
          <a:p>
            <a:r>
              <a:rPr lang="en-US" sz="1200" dirty="0"/>
              <a:t>** Based on annual operation of 500 hours.</a:t>
            </a:r>
          </a:p>
        </p:txBody>
      </p:sp>
    </p:spTree>
    <p:extLst>
      <p:ext uri="{BB962C8B-B14F-4D97-AF65-F5344CB8AC3E}">
        <p14:creationId xmlns:p14="http://schemas.microsoft.com/office/powerpoint/2010/main" val="226751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8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Preliminary Simple-Cycle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4230C6-A4D8-4357-9645-D544ADFF0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4075"/>
              </p:ext>
            </p:extLst>
          </p:nvPr>
        </p:nvGraphicFramePr>
        <p:xfrm>
          <a:off x="1143000" y="2123018"/>
          <a:ext cx="6858000" cy="361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488">
                  <a:extLst>
                    <a:ext uri="{9D8B030D-6E8A-4147-A177-3AD203B41FA5}">
                      <a16:colId xmlns:a16="http://schemas.microsoft.com/office/drawing/2014/main" val="2172409961"/>
                    </a:ext>
                  </a:extLst>
                </a:gridCol>
                <a:gridCol w="5467512">
                  <a:extLst>
                    <a:ext uri="{9D8B030D-6E8A-4147-A177-3AD203B41FA5}">
                      <a16:colId xmlns:a16="http://schemas.microsoft.com/office/drawing/2014/main" val="3877558931"/>
                    </a:ext>
                  </a:extLst>
                </a:gridCol>
              </a:tblGrid>
              <a:tr h="3150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Pollutant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/>
                        <a:t>Control Technology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26392"/>
                  </a:ext>
                </a:extLst>
              </a:tr>
              <a:tr h="6802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</a:t>
                      </a:r>
                    </a:p>
                  </a:txBody>
                  <a:tcPr anchor="ctr">
                    <a:solidFill>
                      <a:srgbClr val="D3D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Good Combustion Practices and 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Oxidation Catalyst</a:t>
                      </a:r>
                    </a:p>
                  </a:txBody>
                  <a:tcPr anchor="ctr">
                    <a:solidFill>
                      <a:srgbClr val="D3D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592"/>
                  </a:ext>
                </a:extLst>
              </a:tr>
              <a:tr h="5392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</a:t>
                      </a:r>
                      <a:r>
                        <a:rPr lang="en-US" sz="1400" baseline="-25000" dirty="0"/>
                        <a:t>x</a:t>
                      </a:r>
                    </a:p>
                  </a:txBody>
                  <a:tcPr anchor="ctr">
                    <a:solidFill>
                      <a:srgbClr val="EAED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Dry Low NO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Burners/Water Injection (during fuel oil use) and SCR</a:t>
                      </a:r>
                    </a:p>
                  </a:txBody>
                  <a:tcPr anchor="ctr">
                    <a:solidFill>
                      <a:srgbClr val="EA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56532"/>
                  </a:ext>
                </a:extLst>
              </a:tr>
              <a:tr h="3150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10</a:t>
                      </a:r>
                      <a:r>
                        <a:rPr lang="en-US" sz="1400" dirty="0"/>
                        <a:t>/PM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 anchor="ctr">
                    <a:solidFill>
                      <a:srgbClr val="D3D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Inlet air filter, Good Combustion Practices, Low Sulfur Fuels</a:t>
                      </a:r>
                    </a:p>
                  </a:txBody>
                  <a:tcPr anchor="ctr">
                    <a:solidFill>
                      <a:srgbClr val="D3D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90088"/>
                  </a:ext>
                </a:extLst>
              </a:tr>
              <a:tr h="6802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VOC</a:t>
                      </a:r>
                    </a:p>
                  </a:txBody>
                  <a:tcPr anchor="ctr">
                    <a:solidFill>
                      <a:srgbClr val="EA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Good Combustion Practices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Oxidation Catalyst</a:t>
                      </a:r>
                    </a:p>
                  </a:txBody>
                  <a:tcPr anchor="ctr">
                    <a:solidFill>
                      <a:srgbClr val="EA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3442"/>
                  </a:ext>
                </a:extLst>
              </a:tr>
              <a:tr h="54371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/H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SO</a:t>
                      </a:r>
                      <a:r>
                        <a:rPr lang="en-US" sz="1400" baseline="-25000" dirty="0"/>
                        <a:t>4</a:t>
                      </a:r>
                    </a:p>
                  </a:txBody>
                  <a:tcPr anchor="ctr">
                    <a:solidFill>
                      <a:srgbClr val="D3D9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Pipeline Quality Natural Gas (.4 gr/100 scf) and Fuel Oil (15 ppm sulfur)</a:t>
                      </a:r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D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91320"/>
                  </a:ext>
                </a:extLst>
              </a:tr>
              <a:tr h="54371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GHG</a:t>
                      </a:r>
                    </a:p>
                  </a:txBody>
                  <a:tcPr anchor="ctr">
                    <a:solidFill>
                      <a:srgbClr val="EA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Use of High-Efficiency Combustion Turbine Technology; Good Combustion Practices</a:t>
                      </a:r>
                    </a:p>
                  </a:txBody>
                  <a:tcPr anchor="ctr">
                    <a:solidFill>
                      <a:srgbClr val="EA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7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3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Permitting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revised air permit application – July 2023</a:t>
            </a:r>
          </a:p>
          <a:p>
            <a:pPr lvl="1"/>
            <a:r>
              <a:rPr lang="en-US" dirty="0"/>
              <a:t>Informational Briefing – Anticipated 4</a:t>
            </a:r>
            <a:r>
              <a:rPr lang="en-US" baseline="30000" dirty="0"/>
              <a:t>th</a:t>
            </a:r>
            <a:r>
              <a:rPr lang="en-US" dirty="0"/>
              <a:t> Quarter 2023</a:t>
            </a:r>
          </a:p>
          <a:p>
            <a:pPr lvl="1"/>
            <a:r>
              <a:rPr lang="en-US" dirty="0"/>
              <a:t>Public comment period and hearing – Anticipated 3</a:t>
            </a:r>
            <a:r>
              <a:rPr lang="en-US" baseline="30000" dirty="0"/>
              <a:t>rd</a:t>
            </a:r>
            <a:r>
              <a:rPr lang="en-US" dirty="0"/>
              <a:t> Quarter or 4</a:t>
            </a:r>
            <a:r>
              <a:rPr lang="en-US" baseline="30000" dirty="0"/>
              <a:t>th</a:t>
            </a:r>
            <a:r>
              <a:rPr lang="en-US" dirty="0"/>
              <a:t> Quarter 2024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Permit Issuance – Anticipated 1st Quarter 2025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9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33" y="1463040"/>
            <a:ext cx="8566951" cy="4876800"/>
          </a:xfrm>
        </p:spPr>
        <p:txBody>
          <a:bodyPr vert="horz" lIns="91440" tIns="45720" rIns="91440" bIns="45720" numCol="2" spcCol="457200" anchor="t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u="sng" dirty="0"/>
              <a:t>Dominion Energy</a:t>
            </a:r>
          </a:p>
          <a:p>
            <a:pPr marL="0" indent="0">
              <a:buNone/>
            </a:pPr>
            <a:r>
              <a:rPr lang="en-US" sz="1800" dirty="0"/>
              <a:t>T.R. Andrake</a:t>
            </a:r>
          </a:p>
          <a:p>
            <a:pPr marL="0" indent="0">
              <a:buNone/>
            </a:pPr>
            <a:r>
              <a:rPr lang="en-US" sz="1800" dirty="0"/>
              <a:t>120 Tredegar Street</a:t>
            </a:r>
          </a:p>
          <a:p>
            <a:pPr marL="0" indent="0">
              <a:buNone/>
            </a:pPr>
            <a:r>
              <a:rPr lang="en-US" sz="1800" dirty="0"/>
              <a:t>Richmond, Virginia 23219</a:t>
            </a:r>
          </a:p>
          <a:p>
            <a:pPr marL="0" indent="0">
              <a:buNone/>
            </a:pPr>
            <a:r>
              <a:rPr lang="en-US" sz="1800" dirty="0"/>
              <a:t>(804) 839-2760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Thomas.R.Andrake@dominionenergy.com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r>
              <a:rPr lang="en-US" sz="1800" b="1" u="sng" dirty="0"/>
              <a:t>ECT</a:t>
            </a:r>
          </a:p>
          <a:p>
            <a:pPr marL="0" indent="0">
              <a:buNone/>
            </a:pPr>
            <a:r>
              <a:rPr lang="en-US" sz="1800" dirty="0"/>
              <a:t>Thomas Pritcher</a:t>
            </a:r>
          </a:p>
          <a:p>
            <a:pPr marL="0" indent="0">
              <a:buNone/>
            </a:pPr>
            <a:r>
              <a:rPr lang="en-US" sz="1800" dirty="0"/>
              <a:t>7208 Falls of Neuse Road, Suite 102</a:t>
            </a:r>
          </a:p>
          <a:p>
            <a:pPr marL="0" indent="0">
              <a:buNone/>
            </a:pPr>
            <a:r>
              <a:rPr lang="en-US" sz="1800" dirty="0"/>
              <a:t>Raleigh, NC 27615</a:t>
            </a:r>
          </a:p>
          <a:p>
            <a:pPr marL="0" indent="0">
              <a:buNone/>
            </a:pPr>
            <a:r>
              <a:rPr lang="en-US" sz="1800" dirty="0"/>
              <a:t>Phone</a:t>
            </a:r>
            <a:r>
              <a:rPr lang="en-US" sz="1800" dirty="0">
                <a:sym typeface="Wingdings" panose="05000000000000000000" pitchFamily="2" charset="2"/>
              </a:rPr>
              <a:t>: (919) 861-8888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Cell: (919) 631-1537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  <a:hlinkClick r:id="rId3"/>
              </a:rPr>
              <a:t>tpritcher@ectinc.com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9" y="438404"/>
            <a:ext cx="82296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Chesterfield Energy Reliability Center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9" y="1430092"/>
            <a:ext cx="8229600" cy="463898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Dominion Energy is proposing to construct and operate the Chesterfield Energy Reliability Center (CERC)</a:t>
            </a:r>
          </a:p>
          <a:p>
            <a:pPr lvl="1"/>
            <a:r>
              <a:rPr lang="en-US" dirty="0"/>
              <a:t>Simple-cycle peaking facility primarily firing natural gas with fuel oil and hydrogen blend capabilities</a:t>
            </a:r>
          </a:p>
          <a:p>
            <a:pPr lvl="1"/>
            <a:r>
              <a:rPr lang="en-US" dirty="0"/>
              <a:t>Co-located with the Chesterfield Power Station </a:t>
            </a:r>
          </a:p>
          <a:p>
            <a:r>
              <a:rPr lang="en-US" dirty="0"/>
              <a:t>Existing coal/fuel oil fired Units 5 and 6 at the Chesterfield Power Station permanently shut down (May 2023)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/>
          </a:p>
          <a:p>
            <a:endParaRPr lang="en-US" dirty="0"/>
          </a:p>
          <a:p>
            <a:pPr marL="520700" lvl="1">
              <a:buSzPct val="78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7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9" y="438404"/>
            <a:ext cx="8229600" cy="7010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CERC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9" y="1430092"/>
            <a:ext cx="8229600" cy="463898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Provide reliable, dispatchable generation during high demand periods, seasonal peaks, and extreme temperature events.</a:t>
            </a:r>
          </a:p>
          <a:p>
            <a:r>
              <a:rPr lang="en-US" dirty="0"/>
              <a:t>Serve as backup generation when other resources (i.e. solar and wind facilities) are unavailable or insufficient to meet customer needs.</a:t>
            </a:r>
          </a:p>
          <a:p>
            <a:r>
              <a:rPr lang="en-US" dirty="0"/>
              <a:t>Resiliency: Fast responding and reliable generation with dual fuel capability including natural gas and fuel oil.  Future potential to include a hydrogen fuel blend.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520700" lvl="1">
              <a:buSzPct val="78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9" y="267099"/>
            <a:ext cx="8229600" cy="701040"/>
          </a:xfrm>
        </p:spPr>
        <p:txBody>
          <a:bodyPr>
            <a:noAutofit/>
          </a:bodyPr>
          <a:lstStyle/>
          <a:p>
            <a:r>
              <a:rPr lang="en-US" sz="2800" dirty="0"/>
              <a:t>CERC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796"/>
            <a:ext cx="8229600" cy="1213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CERC will be located on 94-acre site within the James River Industrial Center adjacent to the existing Chesterfield Power Station.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>
              <a:buSzPct val="78000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CC85CC7-9121-F061-7AC4-4212A5BBC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89" y="2645341"/>
            <a:ext cx="4564980" cy="34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7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Facility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8393C-FE14-D1DA-CAB8-73C1729774C0}"/>
              </a:ext>
            </a:extLst>
          </p:cNvPr>
          <p:cNvGrpSpPr/>
          <p:nvPr/>
        </p:nvGrpSpPr>
        <p:grpSpPr>
          <a:xfrm>
            <a:off x="125235" y="1638371"/>
            <a:ext cx="6928237" cy="4324765"/>
            <a:chOff x="525507" y="1531088"/>
            <a:chExt cx="7872619" cy="47748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D9D6C9-9B76-95F3-E0F6-B73128591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507" y="1531088"/>
              <a:ext cx="7872619" cy="4774813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softEdge rad="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984E0B-7999-3D36-1DE8-B4C49D255DF0}"/>
                </a:ext>
              </a:extLst>
            </p:cNvPr>
            <p:cNvSpPr txBox="1"/>
            <p:nvPr/>
          </p:nvSpPr>
          <p:spPr>
            <a:xfrm>
              <a:off x="3771754" y="2056916"/>
              <a:ext cx="925222" cy="37538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CERC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F3E9071-59CA-E034-3CD8-8DEF80FD8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6532" y="2244892"/>
              <a:ext cx="925222" cy="3693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1A43C2-2793-AF6C-89A9-75BDE7790194}"/>
              </a:ext>
            </a:extLst>
          </p:cNvPr>
          <p:cNvGrpSpPr/>
          <p:nvPr/>
        </p:nvGrpSpPr>
        <p:grpSpPr>
          <a:xfrm>
            <a:off x="7178163" y="4436926"/>
            <a:ext cx="1840602" cy="1277273"/>
            <a:chOff x="7443031" y="3854439"/>
            <a:chExt cx="2024848" cy="1277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9060DB-E82C-3999-D9C1-6069370F61A4}"/>
                </a:ext>
              </a:extLst>
            </p:cNvPr>
            <p:cNvSpPr txBox="1"/>
            <p:nvPr/>
          </p:nvSpPr>
          <p:spPr>
            <a:xfrm>
              <a:off x="7443031" y="3854439"/>
              <a:ext cx="2024848" cy="1277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Legend</a:t>
              </a:r>
            </a:p>
            <a:p>
              <a:r>
                <a:rPr lang="en-US" sz="900" dirty="0"/>
                <a:t>Property Boundary</a:t>
              </a:r>
            </a:p>
            <a:p>
              <a:endParaRPr lang="en-US" sz="900" dirty="0"/>
            </a:p>
            <a:p>
              <a:r>
                <a:rPr lang="en-US" sz="900" dirty="0"/>
                <a:t>Transmission Line</a:t>
              </a:r>
            </a:p>
            <a:p>
              <a:endParaRPr lang="en-US" sz="900" dirty="0"/>
            </a:p>
            <a:p>
              <a:r>
                <a:rPr lang="en-US" sz="900" dirty="0"/>
                <a:t>Nat. Gas Pipeline</a:t>
              </a:r>
            </a:p>
            <a:p>
              <a:endParaRPr lang="en-US" sz="900" dirty="0"/>
            </a:p>
            <a:p>
              <a:r>
                <a:rPr lang="en-US" sz="900" dirty="0"/>
                <a:t>No. 2 Fuel Oil Pipeline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B7E261-E4DF-9227-55BB-381C85E17973}"/>
                </a:ext>
              </a:extLst>
            </p:cNvPr>
            <p:cNvCxnSpPr/>
            <p:nvPr/>
          </p:nvCxnSpPr>
          <p:spPr>
            <a:xfrm>
              <a:off x="8889553" y="4219751"/>
              <a:ext cx="405516" cy="0"/>
            </a:xfrm>
            <a:prstGeom prst="line">
              <a:avLst/>
            </a:prstGeom>
            <a:ln w="508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4E8B80-9C47-0414-F514-9B7B89AA5258}"/>
                </a:ext>
              </a:extLst>
            </p:cNvPr>
            <p:cNvCxnSpPr/>
            <p:nvPr/>
          </p:nvCxnSpPr>
          <p:spPr>
            <a:xfrm>
              <a:off x="8889554" y="4469570"/>
              <a:ext cx="405516" cy="0"/>
            </a:xfrm>
            <a:prstGeom prst="line">
              <a:avLst/>
            </a:prstGeom>
            <a:ln w="508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5197FD-ED29-310F-C498-ACE9DB35B7CB}"/>
                </a:ext>
              </a:extLst>
            </p:cNvPr>
            <p:cNvCxnSpPr/>
            <p:nvPr/>
          </p:nvCxnSpPr>
          <p:spPr>
            <a:xfrm>
              <a:off x="8889556" y="5015337"/>
              <a:ext cx="405516" cy="0"/>
            </a:xfrm>
            <a:prstGeom prst="line">
              <a:avLst/>
            </a:prstGeom>
            <a:ln w="508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104EAC-6F9D-E6B8-C93B-4C670F55C445}"/>
                </a:ext>
              </a:extLst>
            </p:cNvPr>
            <p:cNvCxnSpPr/>
            <p:nvPr/>
          </p:nvCxnSpPr>
          <p:spPr>
            <a:xfrm>
              <a:off x="8889555" y="4748647"/>
              <a:ext cx="405516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DAD0FF-61D0-2471-88A1-B1B7A541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62" y="1032156"/>
            <a:ext cx="8229600" cy="60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Preliminary Site Design and Routing</a:t>
            </a:r>
          </a:p>
          <a:p>
            <a:pPr marL="0" indent="0">
              <a:buNone/>
            </a:pPr>
            <a:endParaRPr lang="en-US" dirty="0"/>
          </a:p>
          <a:p>
            <a:pPr lvl="2">
              <a:buSzPct val="78000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9" y="267099"/>
            <a:ext cx="8229600" cy="701040"/>
          </a:xfrm>
        </p:spPr>
        <p:txBody>
          <a:bodyPr>
            <a:noAutofit/>
          </a:bodyPr>
          <a:lstStyle/>
          <a:p>
            <a:r>
              <a:rPr lang="en-US" sz="2800" dirty="0"/>
              <a:t>CERC Project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9" y="1430092"/>
            <a:ext cx="8229600" cy="4638984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273812">
              <a:buSzPct val="78000"/>
            </a:pPr>
            <a:r>
              <a:rPr lang="en-US" sz="2800" dirty="0"/>
              <a:t>Four (4) General Electric 7FA.05 simple-cycle combustion turbines with a net nominal generating capacity of approximately 1,000 MW.</a:t>
            </a:r>
          </a:p>
          <a:p>
            <a:pPr marL="521081" lvl="1">
              <a:buSzPct val="78000"/>
            </a:pPr>
            <a:r>
              <a:rPr lang="en-US" sz="2000" dirty="0">
                <a:solidFill>
                  <a:srgbClr val="7F7F7F"/>
                </a:solidFill>
              </a:rPr>
              <a:t>Primary Fuel - Natural Gas </a:t>
            </a:r>
          </a:p>
          <a:p>
            <a:pPr marL="521081" lvl="1">
              <a:buSzPct val="78000"/>
            </a:pPr>
            <a:r>
              <a:rPr lang="en-US" sz="2000" dirty="0">
                <a:solidFill>
                  <a:srgbClr val="7F7F7F"/>
                </a:solidFill>
              </a:rPr>
              <a:t>Secondary Fuel - No. 2 fuel oil with a maximum sulfur content of 15 ppm (fuel oil)</a:t>
            </a:r>
          </a:p>
          <a:p>
            <a:pPr marL="521081" lvl="1">
              <a:buSzPct val="78000"/>
            </a:pPr>
            <a:r>
              <a:rPr lang="en-US" sz="2000" dirty="0">
                <a:solidFill>
                  <a:srgbClr val="7F7F7F"/>
                </a:solidFill>
              </a:rPr>
              <a:t>Alternative Fuel – Hydrogen blended with natural gas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521081" lvl="1">
              <a:buSzPct val="78000"/>
            </a:pPr>
            <a:r>
              <a:rPr lang="en-US" sz="2000" dirty="0">
                <a:solidFill>
                  <a:srgbClr val="7F7F7F"/>
                </a:solidFill>
              </a:rPr>
              <a:t>Turbines will be equipped with SCR and Oxidation Catalyst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Clr>
                <a:srgbClr val="04244B"/>
              </a:buClr>
              <a:buSzPct val="73000"/>
              <a:buFont typeface="Wingdings 2"/>
              <a:buChar char=""/>
            </a:pPr>
            <a:r>
              <a:rPr lang="en-US" sz="2800" dirty="0">
                <a:solidFill>
                  <a:schemeClr val="tx1"/>
                </a:solidFill>
              </a:rPr>
              <a:t>Operating Profile Each SCCT: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3,240 hours/yr with up to 750 hours/yr firing FO.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500 Startup/Shutdowns events/yr with up to 120 event/yr on FO</a:t>
            </a:r>
          </a:p>
          <a:p>
            <a:pPr marL="273812">
              <a:buSzPct val="78000"/>
            </a:pPr>
            <a:endParaRPr lang="en-US" sz="2300" dirty="0">
              <a:solidFill>
                <a:srgbClr val="7F7F7F"/>
              </a:solidFill>
            </a:endParaRPr>
          </a:p>
          <a:p>
            <a:pPr marL="758825" lvl="2">
              <a:buSzPct val="78000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6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9" y="267099"/>
            <a:ext cx="8229600" cy="701040"/>
          </a:xfrm>
        </p:spPr>
        <p:txBody>
          <a:bodyPr>
            <a:noAutofit/>
          </a:bodyPr>
          <a:lstStyle/>
          <a:p>
            <a:r>
              <a:rPr lang="en-US" sz="2800" dirty="0"/>
              <a:t>CERC Project Details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9" y="1430092"/>
            <a:ext cx="8229600" cy="4638984"/>
          </a:xfrm>
        </p:spPr>
        <p:txBody>
          <a:bodyPr>
            <a:normAutofit/>
          </a:bodyPr>
          <a:lstStyle/>
          <a:p>
            <a:pPr marL="274320" lvl="1" indent="-274320">
              <a:lnSpc>
                <a:spcPct val="90000"/>
              </a:lnSpc>
              <a:spcBef>
                <a:spcPts val="600"/>
              </a:spcBef>
              <a:buClr>
                <a:srgbClr val="04244B"/>
              </a:buClr>
              <a:buSzPct val="73000"/>
              <a:buFont typeface="Wingdings 2"/>
              <a:buChar char=""/>
            </a:pPr>
            <a:r>
              <a:rPr lang="en-US" sz="2600" dirty="0">
                <a:solidFill>
                  <a:schemeClr val="tx1"/>
                </a:solidFill>
              </a:rPr>
              <a:t>Six (6) nominal 3,500 kWe (4,694 bhp) black start emergency generators</a:t>
            </a:r>
          </a:p>
          <a:p>
            <a:r>
              <a:rPr lang="en-US" dirty="0"/>
              <a:t>Additional Equipment</a:t>
            </a:r>
          </a:p>
          <a:p>
            <a:pPr lvl="1"/>
            <a:r>
              <a:rPr lang="en-US" sz="2000" dirty="0"/>
              <a:t>One (1) Fuel Gas Heater (nominal 18.8 MMBtu/hr each, natural gas-fired)</a:t>
            </a:r>
          </a:p>
          <a:p>
            <a:pPr lvl="1"/>
            <a:r>
              <a:rPr lang="en-US" sz="2000" dirty="0"/>
              <a:t>One (1) Diesel-fired fire water pump (nominal 190 bhp)</a:t>
            </a:r>
          </a:p>
          <a:p>
            <a:r>
              <a:rPr lang="en-US" sz="2300" dirty="0"/>
              <a:t>Secondary Emission Sources</a:t>
            </a:r>
          </a:p>
          <a:p>
            <a:pPr lvl="1"/>
            <a:r>
              <a:rPr lang="en-US" sz="2000" dirty="0"/>
              <a:t>Two (2) Fuel Gas Heaters owned and operated by the NG pipeline company (nominal 18.8 MMBtu/hr each, natural gas-fired)</a:t>
            </a:r>
          </a:p>
          <a:p>
            <a:pPr marL="292608" lvl="1" indent="0">
              <a:buNone/>
            </a:pPr>
            <a:endParaRPr lang="en-US" sz="2000" dirty="0"/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Clr>
                <a:srgbClr val="04244B"/>
              </a:buClr>
              <a:buSzPct val="73000"/>
              <a:buFont typeface="Wingdings 2"/>
              <a:buChar char="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6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PSD Permitting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source with existing station</a:t>
            </a:r>
          </a:p>
          <a:p>
            <a:r>
              <a:rPr lang="en-US" dirty="0"/>
              <a:t>Major Modification</a:t>
            </a:r>
          </a:p>
          <a:p>
            <a:r>
              <a:rPr lang="en-US" dirty="0"/>
              <a:t>Pollutant-specific applicability determination</a:t>
            </a:r>
          </a:p>
          <a:p>
            <a:r>
              <a:rPr lang="en-US" dirty="0"/>
              <a:t>Netting Analysis (e.g., Shutdown of coal-fired Units 5 &amp; 6)</a:t>
            </a:r>
          </a:p>
          <a:p>
            <a:r>
              <a:rPr lang="en-US" dirty="0"/>
              <a:t>Technical Studies</a:t>
            </a:r>
          </a:p>
          <a:p>
            <a:pPr lvl="1"/>
            <a:r>
              <a:rPr lang="en-US" dirty="0"/>
              <a:t>Air quality impact assessment</a:t>
            </a:r>
          </a:p>
          <a:p>
            <a:pPr lvl="1"/>
            <a:r>
              <a:rPr lang="en-US" dirty="0"/>
              <a:t>Control Technology review</a:t>
            </a:r>
          </a:p>
          <a:p>
            <a:r>
              <a:rPr lang="en-US" dirty="0"/>
              <a:t>Public notice and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AC8-BAF3-4D79-BAD9-06CF5FA200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92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2DDFFF3C17C4A83E87DE09724778B" ma:contentTypeVersion="2" ma:contentTypeDescription="Create a new document." ma:contentTypeScope="" ma:versionID="d1d181946660d0cdd7ea71ff18f768c9">
  <xsd:schema xmlns:xsd="http://www.w3.org/2001/XMLSchema" xmlns:xs="http://www.w3.org/2001/XMLSchema" xmlns:p="http://schemas.microsoft.com/office/2006/metadata/properties" xmlns:ns2="eb42cb1d-bcb3-4ddf-9be3-8d7150138444" targetNamespace="http://schemas.microsoft.com/office/2006/metadata/properties" ma:root="true" ma:fieldsID="86b961f90c28c2711ad8956989d7eb4f" ns2:_="">
    <xsd:import namespace="eb42cb1d-bcb3-4ddf-9be3-8d7150138444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TempFor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2cb1d-bcb3-4ddf-9be3-8d7150138444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ument Type" ma:format="RadioButtons" ma:internalName="DocType">
      <xsd:simpleType>
        <xsd:restriction base="dms:Choice">
          <xsd:enumeration value="Accounting"/>
          <xsd:enumeration value="Budgeting/Cost Estimates"/>
          <xsd:enumeration value="Contracts"/>
          <xsd:enumeration value="Correspondence"/>
          <xsd:enumeration value="Human Resources"/>
          <xsd:enumeration value="Marketing/Proposals"/>
          <xsd:enumeration value="Project"/>
          <xsd:enumeration value="Reports"/>
          <xsd:enumeration value="Multiple Groups"/>
        </xsd:restriction>
      </xsd:simpleType>
    </xsd:element>
    <xsd:element name="TempForm" ma:index="9" nillable="true" ma:displayName="Template or Form" ma:format="RadioButtons" ma:internalName="TempForm">
      <xsd:simpleType>
        <xsd:restriction base="dms:Choice">
          <xsd:enumeration value="Template"/>
          <xsd:enumeration value="For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eb42cb1d-bcb3-4ddf-9be3-8d7150138444">Multiple Groups</DocType>
    <TempForm xmlns="eb42cb1d-bcb3-4ddf-9be3-8d7150138444">Template</TempForm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AD0B6-3D6C-4ED7-B8B0-2264438D3D1D}">
  <ds:schemaRefs>
    <ds:schemaRef ds:uri="eb42cb1d-bcb3-4ddf-9be3-8d71501384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E0D216-BC9B-4D13-8EF8-65A0269E9C24}">
  <ds:schemaRefs>
    <ds:schemaRef ds:uri="eb42cb1d-bcb3-4ddf-9be3-8d71501384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3EA891-200D-4828-935D-965E7FC58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C4GT_FLM Presentation</Template>
  <TotalTime>768</TotalTime>
  <Words>2290</Words>
  <Application>Microsoft Office PowerPoint</Application>
  <PresentationFormat>On-screen Show (4:3)</PresentationFormat>
  <Paragraphs>711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Open Sans</vt:lpstr>
      <vt:lpstr>Trebuchet MS</vt:lpstr>
      <vt:lpstr>Wingdings</vt:lpstr>
      <vt:lpstr>Wingdings 2</vt:lpstr>
      <vt:lpstr>Opulent</vt:lpstr>
      <vt:lpstr>Chesterfield Energy  Reliability Center  Dominion Energy, Inc.</vt:lpstr>
      <vt:lpstr>Agenda</vt:lpstr>
      <vt:lpstr>Chesterfield Energy Reliability Center Overview</vt:lpstr>
      <vt:lpstr>CERC Purpose</vt:lpstr>
      <vt:lpstr>CERC Location</vt:lpstr>
      <vt:lpstr>Facility Location</vt:lpstr>
      <vt:lpstr>CERC Project Details</vt:lpstr>
      <vt:lpstr>CERC Project Details (cont.)</vt:lpstr>
      <vt:lpstr>PSD Permitting</vt:lpstr>
      <vt:lpstr>PSD Applicability Analysis</vt:lpstr>
      <vt:lpstr>Preliminary  Short-Term Emission Rates (lb/hr) </vt:lpstr>
      <vt:lpstr>Air Permit Requirements</vt:lpstr>
      <vt:lpstr>Air Quality Impact Analysis</vt:lpstr>
      <vt:lpstr>Relationship to Class I Areas</vt:lpstr>
      <vt:lpstr>Class I areas within 300 km</vt:lpstr>
      <vt:lpstr>Class I assessment</vt:lpstr>
      <vt:lpstr>Class I assessment (cont.)</vt:lpstr>
      <vt:lpstr>Class I assessment (cont.)</vt:lpstr>
      <vt:lpstr>Class I assessment (cont.)</vt:lpstr>
      <vt:lpstr> Class I assessment (cont.) Projected Allowable Emissions (tons/yr)</vt:lpstr>
      <vt:lpstr> Class I assessment (cont.) Projected Allowable Emissions (tons/yr)</vt:lpstr>
      <vt:lpstr>Preliminary Simple-Cycle Controls</vt:lpstr>
      <vt:lpstr>Permitting Timeline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 C4GT  Combined Cycle Project</dc:title>
  <dc:creator>Josh Ralph</dc:creator>
  <cp:lastModifiedBy>Josh Ralph</cp:lastModifiedBy>
  <cp:revision>47</cp:revision>
  <cp:lastPrinted>2019-09-13T17:09:04Z</cp:lastPrinted>
  <dcterms:created xsi:type="dcterms:W3CDTF">2016-04-15T14:28:05Z</dcterms:created>
  <dcterms:modified xsi:type="dcterms:W3CDTF">2023-07-18T19:16:45Z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0x0101007542DDFFF3C17C4A83E87DE09724778B</vt:lpwstr>
  </property>
  <property fmtid="{D5CDD505-2E9C-101B-9397-08002B2CF9AE}" pid="3" name="_NewReviewCycle">
    <vt:lpwstr/>
  </property>
</Properties>
</file>