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80" r:id="rId6"/>
  </p:sldMasterIdLst>
  <p:notesMasterIdLst>
    <p:notesMasterId r:id="rId37"/>
  </p:notesMasterIdLst>
  <p:handoutMasterIdLst>
    <p:handoutMasterId r:id="rId38"/>
  </p:handoutMasterIdLst>
  <p:sldIdLst>
    <p:sldId id="258" r:id="rId7"/>
    <p:sldId id="330" r:id="rId8"/>
    <p:sldId id="284" r:id="rId9"/>
    <p:sldId id="581" r:id="rId10"/>
    <p:sldId id="265" r:id="rId11"/>
    <p:sldId id="273" r:id="rId12"/>
    <p:sldId id="580" r:id="rId13"/>
    <p:sldId id="566" r:id="rId14"/>
    <p:sldId id="585" r:id="rId15"/>
    <p:sldId id="575" r:id="rId16"/>
    <p:sldId id="573" r:id="rId17"/>
    <p:sldId id="579" r:id="rId18"/>
    <p:sldId id="574" r:id="rId19"/>
    <p:sldId id="576" r:id="rId20"/>
    <p:sldId id="572" r:id="rId21"/>
    <p:sldId id="578" r:id="rId22"/>
    <p:sldId id="559" r:id="rId23"/>
    <p:sldId id="577" r:id="rId24"/>
    <p:sldId id="584" r:id="rId25"/>
    <p:sldId id="561" r:id="rId26"/>
    <p:sldId id="570" r:id="rId27"/>
    <p:sldId id="270" r:id="rId28"/>
    <p:sldId id="563" r:id="rId29"/>
    <p:sldId id="322" r:id="rId30"/>
    <p:sldId id="324" r:id="rId31"/>
    <p:sldId id="583" r:id="rId32"/>
    <p:sldId id="271" r:id="rId33"/>
    <p:sldId id="280" r:id="rId34"/>
    <p:sldId id="569" r:id="rId35"/>
    <p:sldId id="582" r:id="rId36"/>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8C7A1F-7964-0247-F67D-8C4E72C21274}" name="Heather Mackey" initials="HM" userId="Heather Mackey" providerId="None"/>
  <p188:author id="{9107D824-3FCA-8DE5-30A2-4F7E0E9ED0B7}" name="King, Kaitlin (DEQ)" initials="KK(" userId="S::Kaitlin.King@deq.virginia.gov::84e76c50-57fc-4f7c-9a2a-16a7e6edf0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ADDF"/>
    <a:srgbClr val="FBDAED"/>
    <a:srgbClr val="CDACBE"/>
    <a:srgbClr val="F5DFB5"/>
    <a:srgbClr val="93CC72"/>
    <a:srgbClr val="D4E9EC"/>
    <a:srgbClr val="F8F2D2"/>
    <a:srgbClr val="F7CBCD"/>
    <a:srgbClr val="D9BFEC"/>
    <a:srgbClr val="198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9" autoAdjust="0"/>
    <p:restoredTop sz="85593" autoAdjust="0"/>
  </p:normalViewPr>
  <p:slideViewPr>
    <p:cSldViewPr snapToGrid="0">
      <p:cViewPr varScale="1">
        <p:scale>
          <a:sx n="70" d="100"/>
          <a:sy n="70" d="100"/>
        </p:scale>
        <p:origin x="1166" y="5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1507"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9AD4AE-8CA1-8808-17A6-034249C3DCCC}"/>
              </a:ext>
            </a:extLst>
          </p:cNvPr>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6E379A7-09C3-CE1C-00D9-546A05C4E0C2}"/>
              </a:ext>
            </a:extLst>
          </p:cNvPr>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6C24DCBA-4EFC-42CF-83C3-5A396A338262}" type="datetimeFigureOut">
              <a:rPr lang="en-US" smtClean="0"/>
              <a:t>2/28/2024</a:t>
            </a:fld>
            <a:endParaRPr lang="en-US"/>
          </a:p>
        </p:txBody>
      </p:sp>
      <p:sp>
        <p:nvSpPr>
          <p:cNvPr id="4" name="Footer Placeholder 3">
            <a:extLst>
              <a:ext uri="{FF2B5EF4-FFF2-40B4-BE49-F238E27FC236}">
                <a16:creationId xmlns:a16="http://schemas.microsoft.com/office/drawing/2014/main" id="{56A016A3-868F-1973-3CF1-540FD73D934B}"/>
              </a:ext>
            </a:extLst>
          </p:cNvPr>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D6E1A4B-7FFD-9B76-8BA2-AA603637ECB2}"/>
              </a:ext>
            </a:extLst>
          </p:cNvPr>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E71843D6-5494-4994-AD56-3F19718E74E4}" type="slidenum">
              <a:rPr lang="en-US" smtClean="0"/>
              <a:t>‹#›</a:t>
            </a:fld>
            <a:endParaRPr lang="en-US"/>
          </a:p>
        </p:txBody>
      </p:sp>
    </p:spTree>
    <p:extLst>
      <p:ext uri="{BB962C8B-B14F-4D97-AF65-F5344CB8AC3E}">
        <p14:creationId xmlns:p14="http://schemas.microsoft.com/office/powerpoint/2010/main" val="2972275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AD65F9A3-03B9-4503-8396-11DA70174025}" type="datetimeFigureOut">
              <a:rPr lang="en-US" smtClean="0"/>
              <a:t>2/28/2024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6"/>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C1EF505A-923C-458B-ADC7-7D63530CFF4E}" type="slidenum">
              <a:rPr lang="en-US" smtClean="0"/>
              <a:t>‹#›</a:t>
            </a:fld>
            <a:endParaRPr lang="en-US"/>
          </a:p>
        </p:txBody>
      </p:sp>
    </p:spTree>
    <p:extLst>
      <p:ext uri="{BB962C8B-B14F-4D97-AF65-F5344CB8AC3E}">
        <p14:creationId xmlns:p14="http://schemas.microsoft.com/office/powerpoint/2010/main" val="1968305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Calibri" panose="020F050202020403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It’s about 4:30 so I would like to go ahead and get started. I just wanted to make sure that everyone had a chance to sign in, pick up some of the documents and get some cookies if you’d like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Welcome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Hi thank you all for taking the time to come today to the first public meeting for Pigg….</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My name is Kim Romero and I am the NPS Coordinator for the BRRO and parts of VRO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474739">
              <a:defRPr/>
            </a:pPr>
            <a:fld id="{939C4A1B-E3F4-440A-A1E4-007EA359E364}" type="slidenum">
              <a:rPr lang="en-US">
                <a:solidFill>
                  <a:prstClr val="black"/>
                </a:solidFill>
                <a:latin typeface="Calibri" panose="020F0502020204030204"/>
              </a:rPr>
              <a:pPr defTabSz="474739">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69870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This slide further breaks down the segments of impairments </a:t>
            </a:r>
          </a:p>
        </p:txBody>
      </p:sp>
      <p:sp>
        <p:nvSpPr>
          <p:cNvPr id="4" name="Slide Number Placeholder 3"/>
          <p:cNvSpPr>
            <a:spLocks noGrp="1"/>
          </p:cNvSpPr>
          <p:nvPr>
            <p:ph type="sldNum" sz="quarter" idx="5"/>
          </p:nvPr>
        </p:nvSpPr>
        <p:spPr/>
        <p:txBody>
          <a:bodyPr/>
          <a:lstStyle/>
          <a:p>
            <a:fld id="{C1EF505A-923C-458B-ADC7-7D63530CFF4E}" type="slidenum">
              <a:rPr lang="en-US" smtClean="0"/>
              <a:t>10</a:t>
            </a:fld>
            <a:endParaRPr lang="en-US"/>
          </a:p>
        </p:txBody>
      </p:sp>
    </p:spTree>
    <p:extLst>
      <p:ext uri="{BB962C8B-B14F-4D97-AF65-F5344CB8AC3E}">
        <p14:creationId xmlns:p14="http://schemas.microsoft.com/office/powerpoint/2010/main" val="1422025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The TMDL also takes in land use into account in order to be able to identify and target sediment/bacterial sources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These land cover maps were part of the 2022 TMDL Benthic report. Great way of breaking down the land use categories in each watershed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(VGIN) VA Geographic Information Network Virginia Land Cover Dataset (VLCD) was used to determine the land cover distribution throughout the watershed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a:t>
            </a:r>
            <a:r>
              <a:rPr lang="en-US" sz="1800" dirty="0">
                <a:effectLst/>
                <a:latin typeface="Calibri" panose="020F0502020204030204" pitchFamily="34" charset="0"/>
                <a:ea typeface="Calibri" panose="020F0502020204030204" pitchFamily="34" charset="0"/>
                <a:cs typeface="Times New Roman" panose="02020603050405020304" pitchFamily="18" charset="0"/>
              </a:rPr>
              <a:t> all four of these TMDL watersheds, pasture or cropland were the primary sources of sediment.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**Again, important to note that these will be revisited and possible updated for the next meeting.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endParaRPr lang="en-US" sz="1200" dirty="0">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C1EF505A-923C-458B-ADC7-7D63530CFF4E}" type="slidenum">
              <a:rPr lang="en-US" smtClean="0"/>
              <a:t>11</a:t>
            </a:fld>
            <a:endParaRPr lang="en-US"/>
          </a:p>
        </p:txBody>
      </p:sp>
    </p:spTree>
    <p:extLst>
      <p:ext uri="{BB962C8B-B14F-4D97-AF65-F5344CB8AC3E}">
        <p14:creationId xmlns:p14="http://schemas.microsoft.com/office/powerpoint/2010/main" val="1220896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endParaRPr lang="en-US" sz="1200" dirty="0">
              <a:latin typeface="Times New Roman" panose="02020603050405020304" pitchFamily="18" charset="0"/>
              <a:ea typeface="Calibri" panose="020F0502020204030204" pitchFamily="34" charset="0"/>
            </a:endParaRPr>
          </a:p>
          <a:p>
            <a:pPr algn="just">
              <a:lnSpc>
                <a:spcPct val="115000"/>
              </a:lnSpc>
            </a:pPr>
            <a:endParaRPr lang="en-US" sz="1200" dirty="0">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C1EF505A-923C-458B-ADC7-7D63530CFF4E}" type="slidenum">
              <a:rPr lang="en-US" smtClean="0"/>
              <a:t>13</a:t>
            </a:fld>
            <a:endParaRPr lang="en-US"/>
          </a:p>
        </p:txBody>
      </p:sp>
    </p:spTree>
    <p:extLst>
      <p:ext uri="{BB962C8B-B14F-4D97-AF65-F5344CB8AC3E}">
        <p14:creationId xmlns:p14="http://schemas.microsoft.com/office/powerpoint/2010/main" val="3186995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sz="1200" dirty="0">
                <a:latin typeface="Times New Roman" panose="02020603050405020304" pitchFamily="18" charset="0"/>
                <a:ea typeface="Calibri" panose="020F0502020204030204" pitchFamily="34" charset="0"/>
              </a:rPr>
              <a:t>Data from 2019 NLCD</a:t>
            </a:r>
          </a:p>
          <a:p>
            <a:pPr algn="just">
              <a:lnSpc>
                <a:spcPct val="115000"/>
              </a:lnSpc>
            </a:pPr>
            <a:r>
              <a:rPr lang="en-US" sz="1200" dirty="0">
                <a:latin typeface="Times New Roman" panose="02020603050405020304" pitchFamily="18" charset="0"/>
                <a:ea typeface="Calibri" panose="020F0502020204030204" pitchFamily="34" charset="0"/>
              </a:rPr>
              <a:t>Most recent</a:t>
            </a:r>
          </a:p>
          <a:p>
            <a:pPr algn="just">
              <a:lnSpc>
                <a:spcPct val="115000"/>
              </a:lnSpc>
            </a:pPr>
            <a:r>
              <a:rPr lang="en-US" sz="1200" dirty="0">
                <a:latin typeface="Times New Roman" panose="02020603050405020304" pitchFamily="18" charset="0"/>
                <a:ea typeface="Calibri" panose="020F0502020204030204" pitchFamily="34" charset="0"/>
              </a:rPr>
              <a:t>UPDATE FOR Pigg</a:t>
            </a:r>
          </a:p>
          <a:p>
            <a:pPr algn="just">
              <a:lnSpc>
                <a:spcPct val="115000"/>
              </a:lnSpc>
            </a:pPr>
            <a:endParaRPr lang="en-US" sz="1200" dirty="0">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C1EF505A-923C-458B-ADC7-7D63530CFF4E}" type="slidenum">
              <a:rPr lang="en-US" smtClean="0"/>
              <a:t>15</a:t>
            </a:fld>
            <a:endParaRPr lang="en-US"/>
          </a:p>
        </p:txBody>
      </p:sp>
    </p:spTree>
    <p:extLst>
      <p:ext uri="{BB962C8B-B14F-4D97-AF65-F5344CB8AC3E}">
        <p14:creationId xmlns:p14="http://schemas.microsoft.com/office/powerpoint/2010/main" val="1213520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F505A-923C-458B-ADC7-7D63530CFF4E}" type="slidenum">
              <a:rPr lang="en-US" smtClean="0"/>
              <a:t>16</a:t>
            </a:fld>
            <a:endParaRPr lang="en-US"/>
          </a:p>
        </p:txBody>
      </p:sp>
    </p:spTree>
    <p:extLst>
      <p:ext uri="{BB962C8B-B14F-4D97-AF65-F5344CB8AC3E}">
        <p14:creationId xmlns:p14="http://schemas.microsoft.com/office/powerpoint/2010/main" val="1083930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sz="1200" dirty="0">
                <a:latin typeface="Times New Roman" panose="02020603050405020304" pitchFamily="18" charset="0"/>
                <a:ea typeface="Calibri" panose="020F0502020204030204" pitchFamily="34" charset="0"/>
              </a:rPr>
              <a:t>Data from 2019 NLCD</a:t>
            </a:r>
          </a:p>
          <a:p>
            <a:pPr algn="just">
              <a:lnSpc>
                <a:spcPct val="115000"/>
              </a:lnSpc>
            </a:pPr>
            <a:r>
              <a:rPr lang="en-US" sz="1200" dirty="0">
                <a:latin typeface="Times New Roman" panose="02020603050405020304" pitchFamily="18" charset="0"/>
                <a:ea typeface="Calibri" panose="020F0502020204030204" pitchFamily="34" charset="0"/>
              </a:rPr>
              <a:t>Most recent</a:t>
            </a:r>
          </a:p>
          <a:p>
            <a:pPr algn="just">
              <a:lnSpc>
                <a:spcPct val="115000"/>
              </a:lnSpc>
            </a:pPr>
            <a:r>
              <a:rPr lang="en-US" sz="1200" dirty="0">
                <a:latin typeface="Times New Roman" panose="02020603050405020304" pitchFamily="18" charset="0"/>
                <a:ea typeface="Calibri" panose="020F0502020204030204" pitchFamily="34" charset="0"/>
              </a:rPr>
              <a:t>UPDATE FOR Pigg Virginia Land Cover Dataset </a:t>
            </a:r>
          </a:p>
          <a:p>
            <a:pPr algn="just">
              <a:lnSpc>
                <a:spcPct val="115000"/>
              </a:lnSpc>
            </a:pPr>
            <a:r>
              <a:rPr lang="en-US" sz="1800" b="0" i="0" dirty="0">
                <a:solidFill>
                  <a:srgbClr val="000000"/>
                </a:solidFill>
                <a:effectLst/>
                <a:latin typeface="Times New Roman" panose="02020603050405020304" pitchFamily="18" charset="0"/>
              </a:rPr>
              <a:t>he 2016 VGIN Virginia Land Cover Dataset (VLCD) was used to determine the land cover distribution throughout the watershed (</a:t>
            </a:r>
            <a:r>
              <a:rPr lang="en-US" sz="1800" b="1" i="0" dirty="0">
                <a:solidFill>
                  <a:srgbClr val="000000"/>
                </a:solidFill>
                <a:effectLst/>
                <a:latin typeface="Times New Roman" panose="02020603050405020304" pitchFamily="18" charset="0"/>
              </a:rPr>
              <a:t>Figure 33</a:t>
            </a:r>
            <a:r>
              <a:rPr lang="en-US" sz="1800" b="0" i="0" dirty="0">
                <a:solidFill>
                  <a:srgbClr val="000000"/>
                </a:solidFill>
                <a:effectLst/>
                <a:latin typeface="Times New Roman" panose="02020603050405020304" pitchFamily="18" charset="0"/>
              </a:rPr>
              <a:t> through </a:t>
            </a:r>
            <a:r>
              <a:rPr lang="en-US" sz="1800" b="1" i="0" dirty="0">
                <a:solidFill>
                  <a:srgbClr val="000000"/>
                </a:solidFill>
                <a:effectLst/>
                <a:latin typeface="Times New Roman" panose="02020603050405020304" pitchFamily="18" charset="0"/>
              </a:rPr>
              <a:t>Figure 36</a:t>
            </a:r>
            <a:r>
              <a:rPr lang="en-US" sz="1800" b="0" i="0" dirty="0">
                <a:solidFill>
                  <a:srgbClr val="000000"/>
                </a:solidFill>
                <a:effectLst/>
                <a:latin typeface="Times New Roman" panose="02020603050405020304" pitchFamily="18" charset="0"/>
              </a:rPr>
              <a:t>). </a:t>
            </a:r>
            <a:r>
              <a:rPr lang="en-US" sz="1800" b="1" i="0" dirty="0">
                <a:solidFill>
                  <a:srgbClr val="000000"/>
                </a:solidFill>
                <a:effectLst/>
                <a:latin typeface="Times New Roman" panose="02020603050405020304" pitchFamily="18" charset="0"/>
              </a:rPr>
              <a:t>Table 31</a:t>
            </a:r>
            <a:r>
              <a:rPr lang="en-US" sz="1800" b="0" i="0" dirty="0">
                <a:solidFill>
                  <a:srgbClr val="000000"/>
                </a:solidFill>
                <a:effectLst/>
                <a:latin typeface="Times New Roman" panose="02020603050405020304" pitchFamily="18" charset="0"/>
              </a:rPr>
              <a:t> through </a:t>
            </a:r>
            <a:r>
              <a:rPr lang="en-US" sz="1800" b="1" i="0" dirty="0">
                <a:solidFill>
                  <a:srgbClr val="000000"/>
                </a:solidFill>
                <a:effectLst/>
                <a:latin typeface="Times New Roman" panose="02020603050405020304" pitchFamily="18" charset="0"/>
              </a:rPr>
              <a:t>Table 34 </a:t>
            </a:r>
            <a:r>
              <a:rPr lang="en-US" sz="1800" b="0" i="0" dirty="0">
                <a:solidFill>
                  <a:srgbClr val="000000"/>
                </a:solidFill>
                <a:effectLst/>
                <a:latin typeface="Times New Roman" panose="02020603050405020304" pitchFamily="18" charset="0"/>
              </a:rPr>
              <a:t>summarize the land cover distributions for each of the impaired watersheds. </a:t>
            </a:r>
            <a:endParaRPr lang="en-US" sz="1200" dirty="0">
              <a:latin typeface="Times New Roman" panose="02020603050405020304" pitchFamily="18" charset="0"/>
              <a:ea typeface="Calibri" panose="020F0502020204030204" pitchFamily="34" charset="0"/>
            </a:endParaRPr>
          </a:p>
          <a:p>
            <a:pPr algn="just" rtl="0" fontAlgn="base"/>
            <a:r>
              <a:rPr lang="en-US" sz="1800" b="0" i="0" dirty="0">
                <a:solidFill>
                  <a:srgbClr val="000000"/>
                </a:solidFill>
                <a:effectLst/>
                <a:latin typeface="Times New Roman" panose="02020603050405020304" pitchFamily="18" charset="0"/>
              </a:rPr>
              <a:t>The VGIN dataset contains two different types of impervious land cover: extracted and local datasets. The local datasets impervious land cover is based on locally-developed datasets covering specifically building footprints, roads, and other known impervious areas. This land cover type is included in the computer model as entirely impervious. VGIN’s extracted impervious land cover layer was developed using computer algorithms to extract additional areas that are likely impervious, beyond those areas identified in local datasets. When compared with aerial imagery, the extracted land cover set includes some areas that are not impervious. Based on visual comparisons, the extracted impervious land cover layer from VGIN was treated in the model as 80% developed impervious and 20% developed pervious.  </a:t>
            </a:r>
            <a:endParaRPr lang="en-US" b="0" i="0" dirty="0">
              <a:solidFill>
                <a:srgbClr val="000000"/>
              </a:solidFill>
              <a:effectLst/>
              <a:latin typeface="Segoe UI" panose="020B0502040204020203" pitchFamily="34" charset="0"/>
            </a:endParaRPr>
          </a:p>
          <a:p>
            <a:pPr algn="just"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just" rtl="0" fontAlgn="base"/>
            <a:r>
              <a:rPr lang="en-US" sz="1800" b="0" i="0" dirty="0">
                <a:solidFill>
                  <a:srgbClr val="000000"/>
                </a:solidFill>
                <a:effectLst/>
                <a:latin typeface="Times New Roman" panose="02020603050405020304" pitchFamily="18" charset="0"/>
              </a:rPr>
              <a:t>The ‘NWI/other’ land cover type in the VGIN dataset is based on the combined National Wetlands Inventory and Tidal Marsh Inventory datasets and represents all identified wetland areas in those datasets. </a:t>
            </a:r>
            <a:endParaRPr lang="en-US" b="0" i="0" dirty="0">
              <a:solidFill>
                <a:srgbClr val="000000"/>
              </a:solidFill>
              <a:effectLst/>
              <a:latin typeface="Segoe UI" panose="020B0502040204020203" pitchFamily="34" charset="0"/>
            </a:endParaRPr>
          </a:p>
          <a:p>
            <a:pPr algn="just">
              <a:lnSpc>
                <a:spcPct val="115000"/>
              </a:lnSpc>
            </a:pPr>
            <a:endParaRPr lang="en-US" sz="1200" dirty="0">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C1EF505A-923C-458B-ADC7-7D63530CFF4E}" type="slidenum">
              <a:rPr lang="en-US" smtClean="0"/>
              <a:t>17</a:t>
            </a:fld>
            <a:endParaRPr lang="en-US"/>
          </a:p>
        </p:txBody>
      </p:sp>
    </p:spTree>
    <p:extLst>
      <p:ext uri="{BB962C8B-B14F-4D97-AF65-F5344CB8AC3E}">
        <p14:creationId xmlns:p14="http://schemas.microsoft.com/office/powerpoint/2010/main" val="912199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 New Roman" panose="02020603050405020304" pitchFamily="18" charset="0"/>
              </a:rPr>
              <a:t>Now this is something we will be revisiting with any updates during our first community engagement meeting.</a:t>
            </a:r>
          </a:p>
          <a:p>
            <a:endParaRPr lang="en-US" sz="1800" b="0" i="0" dirty="0">
              <a:solidFill>
                <a:srgbClr val="000000"/>
              </a:solidFill>
              <a:effectLst/>
              <a:latin typeface="Times New Roman" panose="02020603050405020304" pitchFamily="18" charset="0"/>
            </a:endParaRPr>
          </a:p>
          <a:p>
            <a:r>
              <a:rPr lang="en-US" sz="1800" b="0" i="0" dirty="0">
                <a:solidFill>
                  <a:srgbClr val="000000"/>
                </a:solidFill>
                <a:effectLst/>
                <a:latin typeface="Times New Roman" panose="02020603050405020304" pitchFamily="18" charset="0"/>
              </a:rPr>
              <a:t>Most of the land cover in all study watersheds is forest, ranging from 57 to 76%, followed by pasture, ranging from 15 to 26%. Except for Beaverdam creek, cropland is the third most common land cover type, ranging from 5 to 7%. None of the watersheds are significantly developed. </a:t>
            </a:r>
          </a:p>
        </p:txBody>
      </p:sp>
      <p:sp>
        <p:nvSpPr>
          <p:cNvPr id="4" name="Slide Number Placeholder 3"/>
          <p:cNvSpPr>
            <a:spLocks noGrp="1"/>
          </p:cNvSpPr>
          <p:nvPr>
            <p:ph type="sldNum" sz="quarter" idx="5"/>
          </p:nvPr>
        </p:nvSpPr>
        <p:spPr/>
        <p:txBody>
          <a:bodyPr/>
          <a:lstStyle/>
          <a:p>
            <a:fld id="{C1EF505A-923C-458B-ADC7-7D63530CFF4E}" type="slidenum">
              <a:rPr lang="en-US" smtClean="0"/>
              <a:t>18</a:t>
            </a:fld>
            <a:endParaRPr lang="en-US"/>
          </a:p>
        </p:txBody>
      </p:sp>
    </p:spTree>
    <p:extLst>
      <p:ext uri="{BB962C8B-B14F-4D97-AF65-F5344CB8AC3E}">
        <p14:creationId xmlns:p14="http://schemas.microsoft.com/office/powerpoint/2010/main" val="3107882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After determining the source of sediment in the impaired stream, a computer model was used to determine the amount that sediment loads need to be reduced to promote healthy aquatic life in each stream. The goal for these reductions is for the impaired streams to have sediment levels that allow for diverse and abundant aquatic life. The reductions in sediment needed to meet these goals are shown in </a:t>
            </a:r>
            <a:r>
              <a:rPr lang="en-US" dirty="0"/>
              <a:t>TMDL includes margin of safety</a:t>
            </a:r>
          </a:p>
          <a:p>
            <a:endParaRPr lang="en-US" dirty="0"/>
          </a:p>
          <a:p>
            <a:r>
              <a:rPr lang="en-US" sz="1800" dirty="0">
                <a:solidFill>
                  <a:srgbClr val="000000"/>
                </a:solidFill>
                <a:effectLst/>
                <a:latin typeface="Calibri" panose="020F0502020204030204" pitchFamily="34" charset="0"/>
                <a:ea typeface="Times New Roman" panose="02020603050405020304" pitchFamily="18" charset="0"/>
              </a:rPr>
              <a:t>Here in this table we have broken up into each </a:t>
            </a:r>
            <a:r>
              <a:rPr lang="en-US" sz="1800" dirty="0" err="1">
                <a:solidFill>
                  <a:srgbClr val="000000"/>
                </a:solidFill>
                <a:effectLst/>
                <a:latin typeface="Calibri" panose="020F0502020204030204" pitchFamily="34" charset="0"/>
                <a:ea typeface="Times New Roman" panose="02020603050405020304" pitchFamily="18" charset="0"/>
              </a:rPr>
              <a:t>subwatershed</a:t>
            </a:r>
            <a:r>
              <a:rPr lang="en-US" sz="1800" dirty="0">
                <a:effectLst/>
                <a:latin typeface="Times New Roman" panose="02020603050405020304" pitchFamily="18" charset="0"/>
                <a:ea typeface="Times New Roman" panose="02020603050405020304" pitchFamily="18" charset="0"/>
              </a:rPr>
              <a:t> for</a:t>
            </a:r>
            <a:r>
              <a:rPr lang="en-US" sz="1800" dirty="0">
                <a:solidFill>
                  <a:srgbClr val="000000"/>
                </a:solidFill>
                <a:effectLst/>
                <a:latin typeface="Calibri" panose="020F0502020204030204" pitchFamily="34" charset="0"/>
                <a:ea typeface="Times New Roman" panose="02020603050405020304" pitchFamily="18" charset="0"/>
              </a:rPr>
              <a:t> the benthic load reductions that the TMDLs are requiring. We have it organized Crop/pasture/hay, forest/trees/shrubs/wetlands, developed pervious and impervious areas/barren/ turfgrass, streambank erosion, and permitted sources.</a:t>
            </a:r>
            <a:r>
              <a:rPr lang="en-US" sz="1800" dirty="0">
                <a:effectLst/>
                <a:latin typeface="Times New Roman" panose="02020603050405020304" pitchFamily="18" charset="0"/>
                <a:ea typeface="Times New Roman" panose="02020603050405020304" pitchFamily="18" charset="0"/>
              </a:rPr>
              <a:t> </a:t>
            </a:r>
          </a:p>
          <a:p>
            <a:endParaRPr lang="en-US" sz="1800" dirty="0">
              <a:effectLst/>
              <a:latin typeface="Times New Roman" panose="02020603050405020304" pitchFamily="18" charset="0"/>
            </a:endParaRPr>
          </a:p>
          <a:p>
            <a:r>
              <a:rPr lang="en-US" sz="1800" b="0" i="0" dirty="0">
                <a:solidFill>
                  <a:srgbClr val="000000"/>
                </a:solidFill>
                <a:effectLst/>
                <a:latin typeface="WordVisi_MSFontService"/>
              </a:rPr>
              <a:t>significant reductions are needed from several sediment sources. Sediment loads from agricultural and urban/suburban land covers within Beaverdam Creek, Fryingpan Creek, Pigg River, and Poplar Branch need to be reduced by 30.4%, 76.1%, 31.5%, and 56.1%, respectively. The total amount of sediment per year that would be entering each of these streams after the recommended reductions are made represent the total maximum daily load of sediment for each stream (</a:t>
            </a:r>
            <a:r>
              <a:rPr lang="en-US" sz="1800" b="1" i="0" dirty="0">
                <a:solidFill>
                  <a:srgbClr val="000000"/>
                </a:solidFill>
                <a:effectLst/>
                <a:latin typeface="WordVisi_MSFontService"/>
              </a:rPr>
              <a:t>Table 13</a:t>
            </a:r>
            <a:r>
              <a:rPr lang="en-US" sz="1800" b="0" i="0" dirty="0">
                <a:solidFill>
                  <a:srgbClr val="000000"/>
                </a:solidFill>
                <a:effectLst/>
                <a:latin typeface="WordVisi_MSFontService"/>
              </a:rPr>
              <a:t> through</a:t>
            </a:r>
            <a:r>
              <a:rPr lang="en-US" sz="1800" b="1" i="0" dirty="0">
                <a:solidFill>
                  <a:srgbClr val="000000"/>
                </a:solidFill>
                <a:effectLst/>
                <a:latin typeface="WordVisi_MSFontService"/>
              </a:rPr>
              <a:t> Table 16)</a:t>
            </a:r>
            <a:r>
              <a:rPr lang="en-US" sz="1800" b="0" i="0" dirty="0">
                <a:solidFill>
                  <a:srgbClr val="000000"/>
                </a:solidFill>
                <a:effectLst/>
                <a:latin typeface="WordVisi_MSFontService"/>
              </a:rPr>
              <a:t>. This load includes permitted sources as well as future growth to account for potential future permitted sources. These annual loads are converted to daily maximum loads as well, as described in </a:t>
            </a:r>
            <a:r>
              <a:rPr lang="en-US" sz="1800" b="1" i="0" dirty="0">
                <a:solidFill>
                  <a:srgbClr val="000000"/>
                </a:solidFill>
                <a:effectLst/>
                <a:latin typeface="WordVisi_MSFontService"/>
              </a:rPr>
              <a:t>Section 6.3</a:t>
            </a:r>
            <a:r>
              <a:rPr lang="en-US" sz="1800" b="0" i="0" dirty="0">
                <a:solidFill>
                  <a:srgbClr val="000000"/>
                </a:solidFill>
                <a:effectLst/>
                <a:latin typeface="WordVisi_MSFontService"/>
              </a:rPr>
              <a:t> (</a:t>
            </a:r>
            <a:r>
              <a:rPr lang="en-US" sz="1800" b="1" i="0" dirty="0">
                <a:solidFill>
                  <a:srgbClr val="000000"/>
                </a:solidFill>
                <a:effectLst/>
                <a:latin typeface="WordVisi_MSFontService"/>
              </a:rPr>
              <a:t>Table 17 </a:t>
            </a:r>
            <a:r>
              <a:rPr lang="en-US" sz="1800" b="0" i="0" dirty="0">
                <a:solidFill>
                  <a:srgbClr val="000000"/>
                </a:solidFill>
                <a:effectLst/>
                <a:latin typeface="WordVisi_MSFontService"/>
              </a:rPr>
              <a:t>and </a:t>
            </a:r>
            <a:r>
              <a:rPr lang="en-US" sz="1800" b="1" i="0" dirty="0">
                <a:solidFill>
                  <a:srgbClr val="000000"/>
                </a:solidFill>
                <a:effectLst/>
                <a:latin typeface="WordVisi_MSFontService"/>
              </a:rPr>
              <a:t>Table 110</a:t>
            </a:r>
            <a:r>
              <a:rPr lang="en-US" sz="1800" b="0" i="0" dirty="0">
                <a:solidFill>
                  <a:srgbClr val="000000"/>
                </a:solidFill>
                <a:effectLst/>
                <a:latin typeface="WordVisi_MSFontService"/>
              </a:rPr>
              <a:t>). If sediment loads are reduced to these amounts, healthy aquatic life is expected to be restored in these streams</a:t>
            </a:r>
            <a:endParaRPr lang="en-US" dirty="0"/>
          </a:p>
          <a:p>
            <a:endParaRPr lang="en-US" dirty="0"/>
          </a:p>
          <a:p>
            <a:r>
              <a:rPr lang="en-US" sz="1800" dirty="0">
                <a:solidFill>
                  <a:srgbClr val="000000"/>
                </a:solidFill>
                <a:effectLst/>
                <a:latin typeface="Calibri" panose="020F0502020204030204" pitchFamily="34" charset="0"/>
                <a:ea typeface="Calibri" panose="020F0502020204030204" pitchFamily="34" charset="0"/>
              </a:rPr>
              <a:t>Keeping in mind again these reduction numbers could potentially shift based on the most recent data we are able to model from</a:t>
            </a:r>
            <a:endParaRPr lang="en-US" dirty="0"/>
          </a:p>
          <a:p>
            <a:endParaRPr lang="en-US" dirty="0"/>
          </a:p>
        </p:txBody>
      </p:sp>
      <p:sp>
        <p:nvSpPr>
          <p:cNvPr id="4" name="Slide Number Placeholder 3"/>
          <p:cNvSpPr>
            <a:spLocks noGrp="1"/>
          </p:cNvSpPr>
          <p:nvPr>
            <p:ph type="sldNum" sz="quarter" idx="5"/>
          </p:nvPr>
        </p:nvSpPr>
        <p:spPr/>
        <p:txBody>
          <a:bodyPr/>
          <a:lstStyle/>
          <a:p>
            <a:fld id="{C1EF505A-923C-458B-ADC7-7D63530CFF4E}" type="slidenum">
              <a:rPr lang="en-US" smtClean="0"/>
              <a:t>19</a:t>
            </a:fld>
            <a:endParaRPr lang="en-US"/>
          </a:p>
        </p:txBody>
      </p:sp>
    </p:spTree>
    <p:extLst>
      <p:ext uri="{BB962C8B-B14F-4D97-AF65-F5344CB8AC3E}">
        <p14:creationId xmlns:p14="http://schemas.microsoft.com/office/powerpoint/2010/main" val="3476317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Bacteria- Table shows the distribution of the average annual E. coli load among sources, the reduction applied to each source, and the allowable loading for each source </a:t>
            </a:r>
            <a:endParaRPr lang="en-US" sz="1800" dirty="0">
              <a:effectLst/>
              <a:latin typeface="Times New Roman" panose="02020603050405020304" pitchFamily="18" charset="0"/>
              <a:ea typeface="Times New Roman" panose="02020603050405020304" pitchFamily="18" charset="0"/>
            </a:endParaRPr>
          </a:p>
          <a:p>
            <a:pPr defTabSz="931774"/>
            <a:r>
              <a:rPr lang="en-US" b="0" i="0" dirty="0">
                <a:solidFill>
                  <a:srgbClr val="000000"/>
                </a:solidFill>
                <a:effectLst/>
                <a:latin typeface="Times New Roman" panose="02020603050405020304" pitchFamily="18" charset="0"/>
              </a:rPr>
              <a:t> Any questions?</a:t>
            </a:r>
          </a:p>
          <a:p>
            <a:pPr defTabSz="931774"/>
            <a:endParaRPr lang="en-US" b="0" i="0" dirty="0">
              <a:solidFill>
                <a:srgbClr val="000000"/>
              </a:solidFill>
              <a:effectLst/>
              <a:latin typeface="Times New Roman" panose="02020603050405020304" pitchFamily="18" charset="0"/>
            </a:endParaRPr>
          </a:p>
          <a:p>
            <a:pPr defTabSz="931774"/>
            <a:endParaRPr lang="en-US" b="0" i="0" dirty="0">
              <a:solidFill>
                <a:srgbClr val="000000"/>
              </a:solidFill>
              <a:effectLst/>
              <a:latin typeface="Times New Roman" panose="02020603050405020304" pitchFamily="18" charset="0"/>
            </a:endParaRPr>
          </a:p>
          <a:p>
            <a:pPr defTabSz="931774"/>
            <a:endParaRPr lang="en-US" b="0" i="0" dirty="0">
              <a:solidFill>
                <a:srgbClr val="000000"/>
              </a:solidFill>
              <a:effectLst/>
              <a:latin typeface="Times New Roman" panose="02020603050405020304" pitchFamily="18" charset="0"/>
            </a:endParaRPr>
          </a:p>
          <a:p>
            <a:pPr defTabSz="931774"/>
            <a:r>
              <a:rPr lang="en-US" b="0" i="0" dirty="0">
                <a:solidFill>
                  <a:srgbClr val="000000"/>
                </a:solidFill>
                <a:effectLst/>
                <a:latin typeface="Times New Roman" panose="02020603050405020304" pitchFamily="18" charset="0"/>
              </a:rPr>
              <a:t>In order to apply the reduction calculated above, the average annual E. coli load had to be allocated to each of the four non-point sources identified in the BST analysis. Table shows the distribution of the average annual E. coli load among sources, the reduction applied to each source, and the allowable loading for each source </a:t>
            </a:r>
          </a:p>
          <a:p>
            <a:pPr defTabSz="931774"/>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This requirement is intended to add a level of safety to account for any inherent uncertainty in the TMDL development process and the data used in the development. The MOS may be either implicit or explicit. An implicit margin of safety relies on the conservative nature of the assumptions, values, and methods used to calculate a TMDL whereas an explicit margin of safety is a value (typically a percentage) applied at some point during the TMDL calculation.</a:t>
            </a:r>
          </a:p>
          <a:p>
            <a:pPr algn="l"/>
            <a:r>
              <a:rPr lang="en-US" b="0" i="0" dirty="0">
                <a:solidFill>
                  <a:srgbClr val="000000"/>
                </a:solidFill>
                <a:effectLst/>
                <a:latin typeface="Times New Roman" panose="02020603050405020304" pitchFamily="18" charset="0"/>
              </a:rPr>
              <a:t>In the Beaverdam Creek TMDL, an implicit MOS was incorporated through the use of conservative analytical assumptions. These include: (1) the use of the single-most extreme water quality violation event which was used to develop maximum exceedance curve over the entire range of flow conditions, and (2) the computation of average annual load using the average flow conditions. In addition, the load duration method of TMDL development has been evaluated against TMDLs that were developed using computer modeling. The results showed the load duration method to be slightly more conservative.</a:t>
            </a:r>
          </a:p>
          <a:p>
            <a:pPr defTabSz="931774"/>
            <a:endParaRPr lang="en-US" dirty="0"/>
          </a:p>
        </p:txBody>
      </p:sp>
      <p:sp>
        <p:nvSpPr>
          <p:cNvPr id="4" name="Slide Number Placeholder 3"/>
          <p:cNvSpPr>
            <a:spLocks noGrp="1"/>
          </p:cNvSpPr>
          <p:nvPr>
            <p:ph type="sldNum" sz="quarter" idx="5"/>
          </p:nvPr>
        </p:nvSpPr>
        <p:spPr/>
        <p:txBody>
          <a:bodyPr/>
          <a:lstStyle/>
          <a:p>
            <a:fld id="{C1EF505A-923C-458B-ADC7-7D63530CFF4E}" type="slidenum">
              <a:rPr lang="en-US" smtClean="0"/>
              <a:t>20</a:t>
            </a:fld>
            <a:endParaRPr lang="en-US"/>
          </a:p>
        </p:txBody>
      </p:sp>
    </p:spTree>
    <p:extLst>
      <p:ext uri="{BB962C8B-B14F-4D97-AF65-F5344CB8AC3E}">
        <p14:creationId xmlns:p14="http://schemas.microsoft.com/office/powerpoint/2010/main" val="2727896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highlight>
                  <a:srgbClr val="00FF00"/>
                </a:highlight>
                <a:latin typeface="Calibri" panose="020F0502020204030204" pitchFamily="34" charset="0"/>
                <a:ea typeface="Times New Roman" panose="02020603050405020304" pitchFamily="18" charset="0"/>
              </a:rPr>
              <a:t>Now that we discussed the results of the TMDL we can begin discussing the components of an implementation plan which brings us to here on the water wheel</a:t>
            </a: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1EF505A-923C-458B-ADC7-7D63530CFF4E}" type="slidenum">
              <a:rPr lang="en-US" smtClean="0"/>
              <a:t>21</a:t>
            </a:fld>
            <a:endParaRPr lang="en-US"/>
          </a:p>
        </p:txBody>
      </p:sp>
    </p:spTree>
    <p:extLst>
      <p:ext uri="{BB962C8B-B14F-4D97-AF65-F5344CB8AC3E}">
        <p14:creationId xmlns:p14="http://schemas.microsoft.com/office/powerpoint/2010/main" val="171921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Before we begin, I would like to go around the room and have everyone introduce themselves (</a:t>
            </a:r>
            <a:r>
              <a:rPr lang="en-US" sz="1800" dirty="0" err="1">
                <a:effectLst/>
                <a:latin typeface="Calibri" panose="020F0502020204030204" pitchFamily="34" charset="0"/>
                <a:ea typeface="Calibri" panose="020F0502020204030204" pitchFamily="34" charset="0"/>
              </a:rPr>
              <a:t>name,job</a:t>
            </a:r>
            <a:r>
              <a:rPr lang="en-US" sz="1800" dirty="0">
                <a:effectLst/>
                <a:latin typeface="Calibri" panose="020F0502020204030204" pitchFamily="34" charset="0"/>
                <a:ea typeface="Calibri" panose="020F0502020204030204" pitchFamily="34" charset="0"/>
              </a:rPr>
              <a:t> title, or if you’re a member of the community</a:t>
            </a:r>
            <a:endParaRPr lang="en-US" dirty="0"/>
          </a:p>
        </p:txBody>
      </p:sp>
      <p:sp>
        <p:nvSpPr>
          <p:cNvPr id="4" name="Slide Number Placeholder 3"/>
          <p:cNvSpPr>
            <a:spLocks noGrp="1"/>
          </p:cNvSpPr>
          <p:nvPr>
            <p:ph type="sldNum" sz="quarter" idx="5"/>
          </p:nvPr>
        </p:nvSpPr>
        <p:spPr/>
        <p:txBody>
          <a:bodyPr/>
          <a:lstStyle/>
          <a:p>
            <a:fld id="{C1EF505A-923C-458B-ADC7-7D63530CFF4E}" type="slidenum">
              <a:rPr lang="en-US" smtClean="0"/>
              <a:t>2</a:t>
            </a:fld>
            <a:endParaRPr lang="en-US"/>
          </a:p>
        </p:txBody>
      </p:sp>
    </p:spTree>
    <p:extLst>
      <p:ext uri="{BB962C8B-B14F-4D97-AF65-F5344CB8AC3E}">
        <p14:creationId xmlns:p14="http://schemas.microsoft.com/office/powerpoint/2010/main" val="1040079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800" b="1" dirty="0">
                <a:effectLst/>
                <a:latin typeface="Calibri" panose="020F0502020204030204" pitchFamily="34" charset="0"/>
                <a:ea typeface="Times New Roman" panose="02020603050405020304" pitchFamily="18" charset="0"/>
              </a:rPr>
              <a:t>While not a federal requirement, Virginia’s 1997 Water Quality Monitoring, Information and Restoration Act (WQMIRA)</a:t>
            </a:r>
            <a:r>
              <a:rPr lang="en-US" sz="800" dirty="0">
                <a:effectLst/>
                <a:latin typeface="Calibri" panose="020F0502020204030204" pitchFamily="34" charset="0"/>
                <a:ea typeface="Times New Roman" panose="02020603050405020304" pitchFamily="18" charset="0"/>
              </a:rPr>
              <a:t>​</a:t>
            </a:r>
            <a:r>
              <a:rPr lang="en-US" sz="800" dirty="0">
                <a:effectLst/>
                <a:latin typeface="Times New Roman" panose="02020603050405020304" pitchFamily="18" charset="0"/>
                <a:ea typeface="Times New Roman" panose="02020603050405020304" pitchFamily="18" charset="0"/>
              </a:rPr>
              <a:t> requires the development of an IP that should be designed to address multiple water quality problems within a waterbody or TMDLs in a watershed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800" dirty="0">
                <a:solidFill>
                  <a:srgbClr val="000000"/>
                </a:solidFill>
                <a:effectLst/>
                <a:latin typeface="Calibri" panose="020F0502020204030204" pitchFamily="34" charset="0"/>
                <a:ea typeface="Times New Roman" panose="02020603050405020304" pitchFamily="18" charset="0"/>
              </a:rPr>
              <a:t>A TMDL Implementation Plan is a document that details the actions and strategies needed to achieve load reductions for nonpoint source pollutants that the TMDL identified. </a:t>
            </a:r>
            <a:r>
              <a:rPr lang="en-US" sz="800" b="1" dirty="0">
                <a:solidFill>
                  <a:srgbClr val="000000"/>
                </a:solidFill>
                <a:effectLst/>
                <a:latin typeface="Calibri" panose="020F0502020204030204" pitchFamily="34" charset="0"/>
                <a:ea typeface="Times New Roman" panose="02020603050405020304" pitchFamily="18" charset="0"/>
              </a:rPr>
              <a:t>Aspects of an IP include:</a:t>
            </a:r>
            <a:r>
              <a:rPr lang="en-US" sz="800" dirty="0">
                <a:solidFill>
                  <a:srgbClr val="808080"/>
                </a:solidFill>
                <a:effectLst/>
                <a:latin typeface="Calibri" panose="020F0502020204030204" pitchFamily="34" charset="0"/>
                <a:ea typeface="Times New Roman" panose="02020603050405020304" pitchFamily="18" charset="0"/>
              </a:rPr>
              <a:t>​</a:t>
            </a:r>
            <a:r>
              <a:rPr lang="en-US" sz="800" dirty="0">
                <a:effectLst/>
                <a:latin typeface="Times New Roman" panose="02020603050405020304" pitchFamily="18" charset="0"/>
                <a:ea typeface="Times New Roman" panose="02020603050405020304" pitchFamily="18" charset="0"/>
              </a:rPr>
              <a:t> </a:t>
            </a:r>
            <a:r>
              <a:rPr lang="en-US" sz="800" dirty="0">
                <a:solidFill>
                  <a:srgbClr val="000000"/>
                </a:solidFill>
                <a:effectLst/>
                <a:latin typeface="Calibri" panose="020F0502020204030204" pitchFamily="34" charset="0"/>
                <a:ea typeface="Times New Roman" panose="02020603050405020304" pitchFamily="18" charset="0"/>
              </a:rPr>
              <a:t>A review of the TMDL and any updates that are necessary</a:t>
            </a:r>
            <a:r>
              <a:rPr lang="en-US" sz="800" dirty="0">
                <a:solidFill>
                  <a:srgbClr val="808080"/>
                </a:solidFill>
                <a:effectLst/>
                <a:latin typeface="Calibri" panose="020F0502020204030204" pitchFamily="34" charset="0"/>
                <a:ea typeface="Times New Roman" panose="02020603050405020304" pitchFamily="18" charset="0"/>
              </a:rPr>
              <a:t>​</a:t>
            </a:r>
            <a:endParaRPr lang="en-US" sz="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800" dirty="0">
                <a:solidFill>
                  <a:srgbClr val="000000"/>
                </a:solidFill>
                <a:effectLst/>
                <a:latin typeface="Calibri" panose="020F0502020204030204" pitchFamily="34" charset="0"/>
                <a:ea typeface="Times New Roman" panose="02020603050405020304" pitchFamily="18" charset="0"/>
              </a:rPr>
              <a:t>Corrective actions needed to improve water quality. This could be seen through the implementation of best management practices (BMPs), education and outreach, incentives, etc.… things to help us reach our goals</a:t>
            </a:r>
            <a:r>
              <a:rPr lang="en-US" sz="800" dirty="0">
                <a:solidFill>
                  <a:srgbClr val="808080"/>
                </a:solidFill>
                <a:effectLst/>
                <a:latin typeface="Calibri" panose="020F0502020204030204" pitchFamily="34" charset="0"/>
                <a:ea typeface="Times New Roman" panose="02020603050405020304" pitchFamily="18" charset="0"/>
              </a:rPr>
              <a:t>​</a:t>
            </a:r>
            <a:endParaRPr lang="en-US" sz="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 pos="457200" algn="l"/>
                <a:tab pos="457200" algn="l"/>
                <a:tab pos="1371600" algn="l"/>
                <a:tab pos="457200" algn="l"/>
              </a:tabLst>
            </a:pPr>
            <a:r>
              <a:rPr lang="en-US" sz="800" b="1" dirty="0">
                <a:solidFill>
                  <a:srgbClr val="000000"/>
                </a:solidFill>
                <a:effectLst/>
                <a:latin typeface="Calibri" panose="020F0502020204030204" pitchFamily="34" charset="0"/>
                <a:ea typeface="Times New Roman" panose="02020603050405020304" pitchFamily="18" charset="0"/>
              </a:rPr>
              <a:t>A cost–benefit analysis to assess the cost of implementation. To compare the cost-effectiveness of various practices and evaluate their environmental benefits to determine the best practices needed to reach our goals.</a:t>
            </a:r>
            <a:r>
              <a:rPr lang="en-US" sz="800" dirty="0">
                <a:solidFill>
                  <a:srgbClr val="808080"/>
                </a:solidFill>
                <a:effectLst/>
                <a:latin typeface="Calibri" panose="020F0502020204030204" pitchFamily="34" charset="0"/>
                <a:ea typeface="Times New Roman" panose="02020603050405020304" pitchFamily="18" charset="0"/>
              </a:rPr>
              <a:t>​</a:t>
            </a:r>
            <a:r>
              <a:rPr lang="en-US" sz="800" dirty="0">
                <a:effectLst/>
                <a:latin typeface="Times New Roman" panose="02020603050405020304" pitchFamily="18" charset="0"/>
                <a:ea typeface="Times New Roman" panose="02020603050405020304" pitchFamily="18" charset="0"/>
              </a:rPr>
              <a:t> </a:t>
            </a:r>
          </a:p>
          <a:p>
            <a:pPr marL="342900" marR="0" lvl="0" indent="-342900" fontAlgn="base">
              <a:spcBef>
                <a:spcPts val="0"/>
              </a:spcBef>
              <a:spcAft>
                <a:spcPts val="0"/>
              </a:spcAft>
              <a:buSzPts val="1000"/>
              <a:buFont typeface="Symbol" panose="05050102010706020507" pitchFamily="18" charset="2"/>
              <a:buChar char=""/>
              <a:tabLst>
                <a:tab pos="457200" algn="l"/>
                <a:tab pos="457200" algn="l"/>
                <a:tab pos="457200" algn="l"/>
                <a:tab pos="1371600" algn="l"/>
                <a:tab pos="457200" algn="l"/>
              </a:tabLst>
            </a:pPr>
            <a:r>
              <a:rPr lang="en-US" sz="800" b="1" dirty="0">
                <a:solidFill>
                  <a:srgbClr val="000000"/>
                </a:solidFill>
                <a:effectLst/>
                <a:latin typeface="Calibri" panose="020F0502020204030204" pitchFamily="34" charset="0"/>
                <a:ea typeface="Times New Roman" panose="02020603050405020304" pitchFamily="18" charset="0"/>
              </a:rPr>
              <a:t>Measurable goals and timeline: Implementation works best with a targeted, staged approach. What we see work best is directing initial efforts where the biggest impacts can be made with the least effort so that money, time, and resources are spent efficiently. </a:t>
            </a:r>
          </a:p>
          <a:p>
            <a:pPr marL="800100" marR="0" lvl="1" indent="-342900" fontAlgn="base">
              <a:spcBef>
                <a:spcPts val="0"/>
              </a:spcBef>
              <a:spcAft>
                <a:spcPts val="0"/>
              </a:spcAft>
              <a:buSzPts val="1000"/>
              <a:buFont typeface="Symbol" panose="05050102010706020507" pitchFamily="18" charset="2"/>
              <a:buChar char=""/>
              <a:tabLst>
                <a:tab pos="457200" algn="l"/>
                <a:tab pos="457200" algn="l"/>
                <a:tab pos="457200" algn="l"/>
                <a:tab pos="1371600" algn="l"/>
                <a:tab pos="457200" algn="l"/>
              </a:tabLst>
            </a:pPr>
            <a:r>
              <a:rPr lang="en-US" sz="800" b="1" dirty="0">
                <a:solidFill>
                  <a:srgbClr val="000000"/>
                </a:solidFill>
                <a:effectLst/>
                <a:latin typeface="Calibri" panose="020F0502020204030204" pitchFamily="34" charset="0"/>
                <a:ea typeface="Times New Roman" panose="02020603050405020304" pitchFamily="18" charset="0"/>
              </a:rPr>
              <a:t>Initial implementation efforts will focus on these more cost-effective BMPs and educational programs. Once the first phase is completed, water quality will be re-assessed to determine if water quality standards were attained. If these standards are still not being met, we move onto phase 2 where additional actions, usually more expensive and extensive, are taken. The purpose of this phased approach is to define a clear set of output and outcome goals, as well as used to set a realistic schedule for the restoration of a watershed. </a:t>
            </a:r>
          </a:p>
          <a:p>
            <a:pPr marL="800100" marR="0" lvl="1" indent="-342900" fontAlgn="base">
              <a:spcBef>
                <a:spcPts val="0"/>
              </a:spcBef>
              <a:spcAft>
                <a:spcPts val="0"/>
              </a:spcAft>
              <a:buSzPts val="1000"/>
              <a:buFont typeface="Symbol" panose="05050102010706020507" pitchFamily="18" charset="2"/>
              <a:buChar char=""/>
              <a:tabLst>
                <a:tab pos="457200" algn="l"/>
                <a:tab pos="457200" algn="l"/>
                <a:tab pos="457200" algn="l"/>
                <a:tab pos="1371600" algn="l"/>
                <a:tab pos="457200" algn="l"/>
              </a:tabLst>
            </a:pPr>
            <a:r>
              <a:rPr lang="en-US" sz="800" b="1" dirty="0">
                <a:solidFill>
                  <a:srgbClr val="000000"/>
                </a:solidFill>
                <a:effectLst/>
                <a:latin typeface="Calibri" panose="020F0502020204030204" pitchFamily="34" charset="0"/>
                <a:ea typeface="Times New Roman" panose="02020603050405020304" pitchFamily="18" charset="0"/>
              </a:rPr>
              <a:t>These phased approaches are usually on a 5 -15 year timeframe.</a:t>
            </a:r>
            <a:r>
              <a:rPr lang="en-US" sz="800" dirty="0">
                <a:solidFill>
                  <a:srgbClr val="808080"/>
                </a:solidFill>
                <a:effectLst/>
                <a:latin typeface="Calibri" panose="020F0502020204030204" pitchFamily="34" charset="0"/>
                <a:ea typeface="Times New Roman" panose="02020603050405020304" pitchFamily="18" charset="0"/>
              </a:rPr>
              <a:t>​</a:t>
            </a:r>
            <a:r>
              <a:rPr lang="en-US" sz="800" dirty="0">
                <a:effectLst/>
                <a:latin typeface="Times New Roman" panose="02020603050405020304" pitchFamily="18" charset="0"/>
                <a:ea typeface="Times New Roman" panose="02020603050405020304" pitchFamily="18" charset="0"/>
              </a:rPr>
              <a:t> </a:t>
            </a:r>
          </a:p>
          <a:p>
            <a:pPr marL="800100" marR="0" lvl="1" indent="-342900" fontAlgn="base">
              <a:spcBef>
                <a:spcPts val="0"/>
              </a:spcBef>
              <a:spcAft>
                <a:spcPts val="0"/>
              </a:spcAft>
              <a:buSzPts val="1000"/>
              <a:buFont typeface="Symbol" panose="05050102010706020507" pitchFamily="18" charset="2"/>
              <a:buChar char=""/>
              <a:tabLst>
                <a:tab pos="457200" algn="l"/>
                <a:tab pos="457200" algn="l"/>
                <a:tab pos="457200" algn="l"/>
                <a:tab pos="1371600" algn="l"/>
                <a:tab pos="457200" algn="l"/>
              </a:tabLst>
            </a:pPr>
            <a:r>
              <a:rPr lang="en-US" sz="800" dirty="0">
                <a:solidFill>
                  <a:srgbClr val="000000"/>
                </a:solidFill>
                <a:effectLst/>
                <a:latin typeface="Calibri" panose="020F0502020204030204" pitchFamily="34" charset="0"/>
                <a:ea typeface="Times New Roman" panose="02020603050405020304" pitchFamily="18" charset="0"/>
              </a:rPr>
              <a:t>Achieving the goals of IP plans are dependent on strong participation by many environmental conservation organizations, area landowners, and community members. It is a vital part in the development and continuation of an IP. </a:t>
            </a:r>
            <a:endParaRPr lang="en-US" sz="800" dirty="0">
              <a:effectLst/>
              <a:latin typeface="Times New Roman" panose="02020603050405020304" pitchFamily="18" charset="0"/>
              <a:ea typeface="Times New Roman" panose="02020603050405020304" pitchFamily="18" charset="0"/>
            </a:endParaRPr>
          </a:p>
          <a:p>
            <a:pPr marL="1143000" marR="0" lvl="2" indent="-228600" fontAlgn="base">
              <a:spcBef>
                <a:spcPts val="0"/>
              </a:spcBef>
              <a:spcAft>
                <a:spcPts val="0"/>
              </a:spcAft>
              <a:buSzPts val="1000"/>
              <a:buFont typeface="Symbol" panose="05050102010706020507" pitchFamily="18" charset="2"/>
              <a:buChar char=""/>
              <a:tabLst>
                <a:tab pos="457200" algn="l"/>
                <a:tab pos="457200" algn="l"/>
                <a:tab pos="457200" algn="l"/>
                <a:tab pos="1371600" algn="l"/>
                <a:tab pos="1371600" algn="l"/>
              </a:tabLst>
            </a:pPr>
            <a:r>
              <a:rPr lang="en-US" sz="800" dirty="0">
                <a:solidFill>
                  <a:srgbClr val="000000"/>
                </a:solidFill>
                <a:effectLst/>
                <a:latin typeface="Calibri" panose="020F0502020204030204" pitchFamily="34" charset="0"/>
                <a:ea typeface="Times New Roman" panose="02020603050405020304" pitchFamily="18" charset="0"/>
              </a:rPr>
              <a:t>I would like to stress that this is a completely voluntary practice </a:t>
            </a:r>
            <a:endParaRPr lang="en-US" sz="800" dirty="0">
              <a:effectLst/>
              <a:latin typeface="Times New Roman" panose="02020603050405020304" pitchFamily="18" charset="0"/>
              <a:ea typeface="Times New Roman" panose="02020603050405020304" pitchFamily="18" charset="0"/>
            </a:endParaRPr>
          </a:p>
          <a:p>
            <a:pPr marL="1143000" marR="0" lvl="2" indent="-228600" fontAlgn="base">
              <a:spcBef>
                <a:spcPts val="0"/>
              </a:spcBef>
              <a:spcAft>
                <a:spcPts val="0"/>
              </a:spcAft>
              <a:buSzPts val="1000"/>
              <a:buFont typeface="Symbol" panose="05050102010706020507" pitchFamily="18" charset="2"/>
              <a:buChar char=""/>
              <a:tabLst>
                <a:tab pos="457200" algn="l"/>
                <a:tab pos="457200" algn="l"/>
                <a:tab pos="457200" algn="l"/>
                <a:tab pos="1371600" algn="l"/>
                <a:tab pos="1371600" algn="l"/>
              </a:tabLst>
            </a:pPr>
            <a:r>
              <a:rPr lang="en-US" sz="800" dirty="0">
                <a:solidFill>
                  <a:srgbClr val="000000"/>
                </a:solidFill>
                <a:effectLst/>
                <a:latin typeface="Calibri" panose="020F0502020204030204" pitchFamily="34" charset="0"/>
                <a:ea typeface="Times New Roman" panose="02020603050405020304" pitchFamily="18" charset="0"/>
              </a:rPr>
              <a:t>Not a static document, something that changes and caters to the need of the community </a:t>
            </a:r>
            <a:endParaRPr lang="en-US" sz="800" dirty="0">
              <a:effectLst/>
              <a:latin typeface="Times New Roman" panose="02020603050405020304" pitchFamily="18" charset="0"/>
              <a:ea typeface="Times New Roman" panose="02020603050405020304" pitchFamily="18" charset="0"/>
            </a:endParaRPr>
          </a:p>
          <a:p>
            <a:endParaRPr lang="en-US" sz="800" dirty="0"/>
          </a:p>
        </p:txBody>
      </p:sp>
      <p:sp>
        <p:nvSpPr>
          <p:cNvPr id="4" name="Slide Number Placeholder 3"/>
          <p:cNvSpPr>
            <a:spLocks noGrp="1"/>
          </p:cNvSpPr>
          <p:nvPr>
            <p:ph type="sldNum" sz="quarter" idx="10"/>
          </p:nvPr>
        </p:nvSpPr>
        <p:spPr/>
        <p:txBody>
          <a:bodyPr/>
          <a:lstStyle/>
          <a:p>
            <a:fld id="{939C4A1B-E3F4-440A-A1E4-007EA359E364}" type="slidenum">
              <a:rPr lang="en-US" smtClean="0"/>
              <a:t>22</a:t>
            </a:fld>
            <a:endParaRPr lang="en-US"/>
          </a:p>
        </p:txBody>
      </p:sp>
    </p:spTree>
    <p:extLst>
      <p:ext uri="{BB962C8B-B14F-4D97-AF65-F5344CB8AC3E}">
        <p14:creationId xmlns:p14="http://schemas.microsoft.com/office/powerpoint/2010/main" val="2271469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Fence out cattle from streams and provide alternative water sources </a:t>
            </a:r>
          </a:p>
          <a:p>
            <a:pPr algn="just"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Implement conservation tillage practices on cropland </a:t>
            </a:r>
          </a:p>
          <a:p>
            <a:pPr algn="just"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Conduct stream bank restoration projects in areas where banks are actively eroding </a:t>
            </a:r>
          </a:p>
          <a:p>
            <a:pPr algn="just"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Leave a band of 35 – 100 ft along the stream natural so that it buffers or filters out sediment from farm or residential land (a riparian buffer) </a:t>
            </a:r>
          </a:p>
          <a:p>
            <a:pPr algn="just"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Expand street sweeping programs in urban areas </a:t>
            </a:r>
          </a:p>
          <a:p>
            <a:pPr algn="just"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Reduce runoff by increasing green spaces and reducing hardened spaces (asphalt or concrete) </a:t>
            </a:r>
          </a:p>
          <a:p>
            <a:endParaRPr lang="en-US" dirty="0"/>
          </a:p>
        </p:txBody>
      </p:sp>
      <p:sp>
        <p:nvSpPr>
          <p:cNvPr id="4" name="Slide Number Placeholder 3"/>
          <p:cNvSpPr>
            <a:spLocks noGrp="1"/>
          </p:cNvSpPr>
          <p:nvPr>
            <p:ph type="sldNum" sz="quarter" idx="5"/>
          </p:nvPr>
        </p:nvSpPr>
        <p:spPr/>
        <p:txBody>
          <a:bodyPr/>
          <a:lstStyle/>
          <a:p>
            <a:fld id="{C1EF505A-923C-458B-ADC7-7D63530CFF4E}" type="slidenum">
              <a:rPr lang="en-US" smtClean="0"/>
              <a:t>23</a:t>
            </a:fld>
            <a:endParaRPr lang="en-US"/>
          </a:p>
        </p:txBody>
      </p:sp>
    </p:spTree>
    <p:extLst>
      <p:ext uri="{BB962C8B-B14F-4D97-AF65-F5344CB8AC3E}">
        <p14:creationId xmlns:p14="http://schemas.microsoft.com/office/powerpoint/2010/main" val="555083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Fence out cattle from streams and provide alternative water sources </a:t>
            </a:r>
          </a:p>
          <a:p>
            <a:pPr algn="just"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Implement conservation tillage practices on cropland </a:t>
            </a:r>
          </a:p>
          <a:p>
            <a:pPr algn="just"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Conduct stream bank restoration projects in areas where banks are actively eroding </a:t>
            </a:r>
          </a:p>
          <a:p>
            <a:pPr algn="just"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Leave a band of 35 – 100 ft along the stream natural so that it buffers or filters out sediment from farm or residential land (a riparian buffer) </a:t>
            </a:r>
          </a:p>
          <a:p>
            <a:pPr algn="just"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Expand street sweeping programs in urban areas </a:t>
            </a:r>
          </a:p>
          <a:p>
            <a:pPr algn="just"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Reduce runoff by increasing green spaces and reducing hardened spaces (asphalt or concrete) </a:t>
            </a:r>
          </a:p>
          <a:p>
            <a:endParaRPr lang="en-US" dirty="0"/>
          </a:p>
        </p:txBody>
      </p:sp>
      <p:sp>
        <p:nvSpPr>
          <p:cNvPr id="4" name="Slide Number Placeholder 3"/>
          <p:cNvSpPr>
            <a:spLocks noGrp="1"/>
          </p:cNvSpPr>
          <p:nvPr>
            <p:ph type="sldNum" sz="quarter" idx="5"/>
          </p:nvPr>
        </p:nvSpPr>
        <p:spPr/>
        <p:txBody>
          <a:bodyPr/>
          <a:lstStyle/>
          <a:p>
            <a:fld id="{C1EF505A-923C-458B-ADC7-7D63530CFF4E}" type="slidenum">
              <a:rPr lang="en-US" smtClean="0"/>
              <a:t>24</a:t>
            </a:fld>
            <a:endParaRPr lang="en-US"/>
          </a:p>
        </p:txBody>
      </p:sp>
    </p:spTree>
    <p:extLst>
      <p:ext uri="{BB962C8B-B14F-4D97-AF65-F5344CB8AC3E}">
        <p14:creationId xmlns:p14="http://schemas.microsoft.com/office/powerpoint/2010/main" val="2287508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Not exclusive list but we will touch more on suggested practices based on your needs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0"/>
          </p:nvPr>
        </p:nvSpPr>
        <p:spPr/>
        <p:txBody>
          <a:bodyPr/>
          <a:lstStyle/>
          <a:p>
            <a:r>
              <a:rPr lang="en-US"/>
              <a:t>11/29/2011</a:t>
            </a:r>
          </a:p>
        </p:txBody>
      </p:sp>
      <p:sp>
        <p:nvSpPr>
          <p:cNvPr id="5" name="Slide Number Placeholder 4"/>
          <p:cNvSpPr>
            <a:spLocks noGrp="1"/>
          </p:cNvSpPr>
          <p:nvPr>
            <p:ph type="sldNum" sz="quarter" idx="11"/>
          </p:nvPr>
        </p:nvSpPr>
        <p:spPr/>
        <p:txBody>
          <a:bodyPr/>
          <a:lstStyle/>
          <a:p>
            <a:fld id="{484171C9-FB2F-4C93-B1E5-C0A595225F37}" type="slidenum">
              <a:rPr lang="en-US" smtClean="0"/>
              <a:pPr/>
              <a:t>25</a:t>
            </a:fld>
            <a:endParaRPr lang="en-US"/>
          </a:p>
        </p:txBody>
      </p:sp>
    </p:spTree>
    <p:extLst>
      <p:ext uri="{BB962C8B-B14F-4D97-AF65-F5344CB8AC3E}">
        <p14:creationId xmlns:p14="http://schemas.microsoft.com/office/powerpoint/2010/main" val="3601385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F505A-923C-458B-ADC7-7D63530CFF4E}" type="slidenum">
              <a:rPr lang="en-US" smtClean="0"/>
              <a:t>26</a:t>
            </a:fld>
            <a:endParaRPr lang="en-US"/>
          </a:p>
        </p:txBody>
      </p:sp>
    </p:spTree>
    <p:extLst>
      <p:ext uri="{BB962C8B-B14F-4D97-AF65-F5344CB8AC3E}">
        <p14:creationId xmlns:p14="http://schemas.microsoft.com/office/powerpoint/2010/main" val="3504914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pPr>
            <a:r>
              <a:rPr lang="en-US" dirty="0"/>
              <a:t>Join the Planning Process! (Time commitment: 1-2 meetings and review draft</a:t>
            </a:r>
            <a:r>
              <a:rPr lang="en-US" baseline="0" dirty="0"/>
              <a:t> plan)</a:t>
            </a:r>
            <a:endParaRPr lang="en-US" dirty="0"/>
          </a:p>
          <a:p>
            <a:pPr lvl="1">
              <a:lnSpc>
                <a:spcPct val="114000"/>
              </a:lnSpc>
            </a:pPr>
            <a:r>
              <a:rPr lang="en-US" dirty="0"/>
              <a:t>Provide input based on local interest/need</a:t>
            </a:r>
          </a:p>
          <a:p>
            <a:pPr lvl="1">
              <a:lnSpc>
                <a:spcPct val="114000"/>
              </a:lnSpc>
            </a:pPr>
            <a:r>
              <a:rPr lang="en-US" dirty="0"/>
              <a:t>Share ideas to maximize landowner participation</a:t>
            </a:r>
          </a:p>
          <a:p>
            <a:pPr lvl="1">
              <a:lnSpc>
                <a:spcPct val="114000"/>
              </a:lnSpc>
            </a:pPr>
            <a:r>
              <a:rPr lang="en-US" dirty="0"/>
              <a:t>Review draft of the Clean Up Plan</a:t>
            </a:r>
          </a:p>
          <a:p>
            <a:pPr lvl="1">
              <a:lnSpc>
                <a:spcPct val="114000"/>
              </a:lnSpc>
            </a:pPr>
            <a:r>
              <a:rPr lang="en-US" dirty="0"/>
              <a:t>Plan for the final public meeting</a:t>
            </a:r>
          </a:p>
          <a:p>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27</a:t>
            </a:fld>
            <a:endParaRPr lang="en-US"/>
          </a:p>
        </p:txBody>
      </p:sp>
    </p:spTree>
    <p:extLst>
      <p:ext uri="{BB962C8B-B14F-4D97-AF65-F5344CB8AC3E}">
        <p14:creationId xmlns:p14="http://schemas.microsoft.com/office/powerpoint/2010/main" val="2224924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This is the tentative timeline that may change throughout this development process</a:t>
            </a:r>
            <a:r>
              <a:rPr lang="en-US" sz="1800" dirty="0">
                <a:solidFill>
                  <a:srgbClr val="808080"/>
                </a:solidFill>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Preference on mornings or afternoons or certain dates to avoid</a:t>
            </a:r>
            <a:r>
              <a:rPr lang="en-US" sz="1800" dirty="0">
                <a:solidFill>
                  <a:srgbClr val="808080"/>
                </a:solidFill>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For CE those will typically be during the hours of 9am-5pm and the final public meeting will likely start sometime between 5-7</a:t>
            </a:r>
            <a:r>
              <a:rPr lang="en-US" sz="1800" dirty="0">
                <a:solidFill>
                  <a:srgbClr val="808080"/>
                </a:solidFill>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Explain what there is to expect at the first CE meeting</a:t>
            </a:r>
            <a:r>
              <a:rPr lang="en-US" sz="1800" dirty="0">
                <a:solidFill>
                  <a:srgbClr val="808080"/>
                </a:solidFill>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Goal to have ready for next years RFA with funding available in 2026</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39C4A1B-E3F4-440A-A1E4-007EA359E364}" type="slidenum">
              <a:rPr lang="en-US" smtClean="0"/>
              <a:t>28</a:t>
            </a:fld>
            <a:endParaRPr lang="en-US"/>
          </a:p>
        </p:txBody>
      </p:sp>
    </p:spTree>
    <p:extLst>
      <p:ext uri="{BB962C8B-B14F-4D97-AF65-F5344CB8AC3E}">
        <p14:creationId xmlns:p14="http://schemas.microsoft.com/office/powerpoint/2010/main" val="3722163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That concludes my presentation</a:t>
            </a:r>
          </a:p>
        </p:txBody>
      </p:sp>
      <p:sp>
        <p:nvSpPr>
          <p:cNvPr id="4" name="Slide Number Placeholder 3"/>
          <p:cNvSpPr>
            <a:spLocks noGrp="1"/>
          </p:cNvSpPr>
          <p:nvPr>
            <p:ph type="sldNum" sz="quarter" idx="5"/>
          </p:nvPr>
        </p:nvSpPr>
        <p:spPr/>
        <p:txBody>
          <a:bodyPr/>
          <a:lstStyle/>
          <a:p>
            <a:fld id="{C1EF505A-923C-458B-ADC7-7D63530CFF4E}" type="slidenum">
              <a:rPr lang="en-US" smtClean="0"/>
              <a:t>29</a:t>
            </a:fld>
            <a:endParaRPr lang="en-US"/>
          </a:p>
        </p:txBody>
      </p:sp>
    </p:spTree>
    <p:extLst>
      <p:ext uri="{BB962C8B-B14F-4D97-AF65-F5344CB8AC3E}">
        <p14:creationId xmlns:p14="http://schemas.microsoft.com/office/powerpoint/2010/main" val="3997560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Calibri" panose="020F0502020204030204" pitchFamily="34" charset="0"/>
              <a:buChar char="-"/>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we’re here to discuss the beginning stages of a clean up study also known as an implementation plan for the Pigg River, Poplar Branch, Fryingpan Creek and Beaverdam Creek. This project includes a focus on benthic impairments within the project area and one segment of bacteria impairment on Beaverdam Creek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now to do get a better understanding of this, we’ll need to review: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Water process, TMDL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Which includes the various components of the TMDL and the finding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Once we complete the overview of the TMDL we will then move on to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Overview of the Implementation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Next Steps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By the end of this meeting I hope everyone is able to leave with a better  understanding of the impairments we would like to address in the Implementation Plan as well as a general understanding of what the IP process looks like.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39C4A1B-E3F4-440A-A1E4-007EA359E364}" type="slidenum">
              <a:rPr lang="en-US" smtClean="0"/>
              <a:t>3</a:t>
            </a:fld>
            <a:endParaRPr lang="en-US"/>
          </a:p>
        </p:txBody>
      </p:sp>
    </p:spTree>
    <p:extLst>
      <p:ext uri="{BB962C8B-B14F-4D97-AF65-F5344CB8AC3E}">
        <p14:creationId xmlns:p14="http://schemas.microsoft.com/office/powerpoint/2010/main" val="1144197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Starting off we’ll look at this water wheel. Before diving deeper into these steps, it’s important to understand a bit of the </a:t>
            </a:r>
            <a:r>
              <a:rPr lang="en-US" sz="1100" dirty="0">
                <a:effectLst/>
                <a:latin typeface="Calibri" panose="020F0502020204030204" pitchFamily="34" charset="0"/>
                <a:ea typeface="Calibri" panose="020F0502020204030204" pitchFamily="34" charset="0"/>
                <a:cs typeface="Calibri" panose="020F0502020204030204" pitchFamily="34" charset="0"/>
              </a:rPr>
              <a:t>background</a:t>
            </a:r>
            <a:r>
              <a:rPr lang="en-US" sz="1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and how the clean water act ties into it.</a:t>
            </a:r>
          </a:p>
          <a:p>
            <a:pPr marL="0" marR="0" fontAlgn="base">
              <a:spcBef>
                <a:spcPts val="0"/>
              </a:spcBef>
              <a:spcAft>
                <a:spcPts val="0"/>
              </a:spcAft>
            </a:pPr>
            <a:r>
              <a:rPr lang="en-US" sz="1100" dirty="0">
                <a:effectLst/>
                <a:latin typeface="Calibri" panose="020F0502020204030204" pitchFamily="34"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r>
              <a:rPr lang="en-US" sz="1100" dirty="0">
                <a:solidFill>
                  <a:srgbClr val="000000"/>
                </a:solidFill>
                <a:effectLst/>
                <a:latin typeface="Calibri" panose="020F0502020204030204" pitchFamily="34" charset="0"/>
                <a:ea typeface="Times New Roman" panose="02020603050405020304" pitchFamily="18" charset="0"/>
              </a:rPr>
              <a:t>The Clean Water Act became law in 1972 requires that all U.S. streams, rivers, and lakes meet certain water quality standards. In doing so, states began monitoring various bodies of water. Through this process Virginia found many stream segments which do not meet the state standards for protection of the six beneficial uses including the need to support aquatic life, wildlife, fishing, shellfish, recreation and drinking water </a:t>
            </a:r>
          </a:p>
          <a:p>
            <a:endParaRPr lang="en-US" sz="1100" dirty="0">
              <a:solidFill>
                <a:srgbClr val="000000"/>
              </a:solidFill>
              <a:effectLst/>
              <a:latin typeface="Calibri" panose="020F0502020204030204" pitchFamily="34" charset="0"/>
            </a:endParaRPr>
          </a:p>
          <a:p>
            <a:pPr marL="0" marR="0" fontAlgn="base">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rPr>
              <a:t>Wheel outlines our steps in monitoring and assessing these waters to find the impaired areas and from there determining ways in which can help bring it back to meet the state’s water quality standards established by the clean water act</a:t>
            </a:r>
            <a:endParaRPr lang="en-US" sz="11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rPr>
              <a:t>Going back to the wheel we start with WQM </a:t>
            </a:r>
            <a:endParaRPr lang="en-US" sz="11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rPr>
              <a:t>This is where our field staff go out throughout Virginia in designated sampling areas to collect water quality samples like E.coli, DO, pH, etc. </a:t>
            </a:r>
            <a:endParaRPr lang="en-US" sz="11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Calibri" panose="020F0502020204030204" pitchFamily="34" charset="0"/>
              <a:buChar char="-"/>
            </a:pPr>
            <a:r>
              <a:rPr lang="en-US" sz="1100" dirty="0">
                <a:solidFill>
                  <a:srgbClr val="000000"/>
                </a:solidFill>
                <a:effectLst/>
                <a:latin typeface="Calibri" panose="020F0502020204030204" pitchFamily="34" charset="0"/>
                <a:ea typeface="Calibri" panose="020F0502020204030204" pitchFamily="34" charset="0"/>
              </a:rPr>
              <a:t>These samples are then sent to a lab to be analyzed. </a:t>
            </a:r>
            <a:r>
              <a:rPr lang="en-US" sz="1100" dirty="0">
                <a:solidFill>
                  <a:srgbClr val="808080"/>
                </a:solidFill>
                <a:effectLst/>
                <a:latin typeface="Calibri" panose="020F0502020204030204" pitchFamily="34" charset="0"/>
                <a:ea typeface="Calibri" panose="020F0502020204030204" pitchFamily="34" charset="0"/>
              </a:rPr>
              <a:t>​</a:t>
            </a:r>
            <a:endParaRPr lang="en-US" sz="1100" dirty="0">
              <a:effectLst/>
              <a:latin typeface="Times New Roman" panose="02020603050405020304" pitchFamily="18" charset="0"/>
              <a:ea typeface="Calibri" panose="020F0502020204030204" pitchFamily="34" charset="0"/>
            </a:endParaRPr>
          </a:p>
          <a:p>
            <a:pPr marL="342900" marR="0" lvl="0" indent="-342900" fontAlgn="base">
              <a:spcBef>
                <a:spcPts val="0"/>
              </a:spcBef>
              <a:spcAft>
                <a:spcPts val="0"/>
              </a:spcAft>
              <a:buFont typeface="Calibri" panose="020F0502020204030204" pitchFamily="34" charset="0"/>
              <a:buChar char="-"/>
            </a:pPr>
            <a:r>
              <a:rPr lang="en-US" sz="1100" dirty="0">
                <a:solidFill>
                  <a:srgbClr val="000000"/>
                </a:solidFill>
                <a:effectLst/>
                <a:latin typeface="Calibri" panose="020F0502020204030204" pitchFamily="34" charset="0"/>
                <a:ea typeface="Times New Roman" panose="02020603050405020304" pitchFamily="18" charset="0"/>
              </a:rPr>
              <a:t>During the</a:t>
            </a:r>
            <a:r>
              <a:rPr lang="en-US" sz="1100" b="1" dirty="0">
                <a:effectLst/>
                <a:latin typeface="Times New Roman" panose="02020603050405020304" pitchFamily="18" charset="0"/>
                <a:ea typeface="Times New Roman" panose="02020603050405020304" pitchFamily="18" charset="0"/>
              </a:rPr>
              <a:t> assessment phase all of the data from the samples becomes compiled, studied, and analyzed.</a:t>
            </a:r>
          </a:p>
          <a:p>
            <a:pPr marL="800100" marR="0" lvl="1" indent="-342900" fontAlgn="base">
              <a:spcBef>
                <a:spcPts val="0"/>
              </a:spcBef>
              <a:spcAft>
                <a:spcPts val="0"/>
              </a:spcAft>
              <a:buFont typeface="Calibri" panose="020F0502020204030204" pitchFamily="34" charset="0"/>
              <a:buChar char="-"/>
            </a:pPr>
            <a:r>
              <a:rPr lang="en-US" sz="1100" b="1" dirty="0">
                <a:solidFill>
                  <a:srgbClr val="808080"/>
                </a:solidFill>
                <a:effectLst/>
                <a:latin typeface="Calibri" panose="020F0502020204030204" pitchFamily="34" charset="0"/>
                <a:ea typeface="Times New Roman" panose="02020603050405020304" pitchFamily="18" charset="0"/>
              </a:rPr>
              <a:t>​</a:t>
            </a:r>
            <a:r>
              <a:rPr lang="en-US" sz="1100" b="1" dirty="0">
                <a:effectLst/>
                <a:latin typeface="Times New Roman" panose="02020603050405020304" pitchFamily="18" charset="0"/>
                <a:ea typeface="Times New Roman" panose="02020603050405020304" pitchFamily="18" charset="0"/>
              </a:rPr>
              <a:t> </a:t>
            </a:r>
            <a:r>
              <a:rPr lang="en-US" sz="1100" b="1" dirty="0">
                <a:solidFill>
                  <a:srgbClr val="808080"/>
                </a:solidFill>
                <a:effectLst/>
                <a:latin typeface="Calibri" panose="020F0502020204030204" pitchFamily="34" charset="0"/>
                <a:ea typeface="Calibri" panose="020F0502020204030204" pitchFamily="34" charset="0"/>
              </a:rPr>
              <a:t>To determine what the data is saying </a:t>
            </a:r>
            <a:endParaRPr lang="en-US" sz="1100" b="1" dirty="0">
              <a:effectLst/>
              <a:latin typeface="Times New Roman" panose="02020603050405020304" pitchFamily="18" charset="0"/>
              <a:ea typeface="Calibri" panose="020F0502020204030204" pitchFamily="34" charset="0"/>
            </a:endParaRPr>
          </a:p>
          <a:p>
            <a:pPr marL="457200" marR="0" fontAlgn="base">
              <a:spcBef>
                <a:spcPts val="0"/>
              </a:spcBef>
              <a:spcAft>
                <a:spcPts val="0"/>
              </a:spcAft>
            </a:pPr>
            <a:r>
              <a:rPr lang="en-US" sz="1800" b="1" u="sng" dirty="0">
                <a:solidFill>
                  <a:srgbClr val="000000"/>
                </a:solidFill>
                <a:effectLst/>
                <a:latin typeface="Calibri" panose="020F0502020204030204" pitchFamily="34" charset="0"/>
                <a:ea typeface="Times New Roman" panose="02020603050405020304" pitchFamily="18" charset="0"/>
              </a:rPr>
              <a:t>Reporting:</a:t>
            </a:r>
            <a:r>
              <a:rPr lang="en-US" sz="1800" b="1" u="sng" dirty="0">
                <a:effectLst/>
                <a:latin typeface="Times New Roman" panose="02020603050405020304" pitchFamily="18" charset="0"/>
                <a:ea typeface="Times New Roman" panose="02020603050405020304" pitchFamily="18" charset="0"/>
              </a:rPr>
              <a:t> </a:t>
            </a:r>
            <a:r>
              <a:rPr lang="en-US" sz="1800" b="0" u="none" dirty="0">
                <a:effectLst/>
                <a:latin typeface="Times New Roman" panose="02020603050405020304" pitchFamily="18" charset="0"/>
                <a:ea typeface="Times New Roman" panose="02020603050405020304" pitchFamily="18" charset="0"/>
              </a:rPr>
              <a:t>This is where </a:t>
            </a:r>
            <a:r>
              <a:rPr lang="en-US" sz="1800" b="0" u="none" dirty="0">
                <a:solidFill>
                  <a:srgbClr val="000000"/>
                </a:solidFill>
                <a:effectLst/>
                <a:latin typeface="Calibri" panose="020F0502020204030204" pitchFamily="34" charset="0"/>
                <a:ea typeface="Times New Roman" panose="02020603050405020304" pitchFamily="18" charset="0"/>
              </a:rPr>
              <a:t>The streams that do not meet Virginia’s water quality standards/ are identified as impaired are listed in a biennial report called the </a:t>
            </a:r>
            <a:r>
              <a:rPr lang="en-US" sz="1800" b="0" u="none" dirty="0">
                <a:effectLst/>
                <a:latin typeface="Times New Roman" panose="02020603050405020304" pitchFamily="18" charset="0"/>
                <a:ea typeface="Times New Roman" panose="02020603050405020304" pitchFamily="18" charset="0"/>
              </a:rPr>
              <a:t>Water Quality Assessment 305(b)/303(d) Integrated Report.  </a:t>
            </a:r>
            <a:r>
              <a:rPr lang="en-US" sz="1800" b="0" u="none" dirty="0">
                <a:solidFill>
                  <a:srgbClr val="000000"/>
                </a:solidFill>
                <a:effectLst/>
                <a:latin typeface="Calibri" panose="020F0502020204030204" pitchFamily="34" charset="0"/>
                <a:ea typeface="Times New Roman" panose="02020603050405020304" pitchFamily="18" charset="0"/>
              </a:rPr>
              <a:t> </a:t>
            </a:r>
          </a:p>
          <a:p>
            <a:pPr marL="457200" marR="0" fontAlgn="base">
              <a:spcBef>
                <a:spcPts val="0"/>
              </a:spcBef>
              <a:spcAft>
                <a:spcPts val="0"/>
              </a:spcAft>
            </a:pPr>
            <a:endParaRPr lang="en-US" sz="1800" b="0" u="none"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b="0" u="none" dirty="0">
                <a:effectLst/>
                <a:latin typeface="Calibri" panose="020F0502020204030204" pitchFamily="34" charset="0"/>
                <a:ea typeface="Times New Roman" panose="02020603050405020304" pitchFamily="18" charset="0"/>
              </a:rPr>
              <a:t> </a:t>
            </a:r>
            <a:r>
              <a:rPr lang="en-US" sz="1800" b="0" u="none" dirty="0">
                <a:effectLst/>
                <a:latin typeface="Times New Roman" panose="02020603050405020304" pitchFamily="18" charset="0"/>
                <a:ea typeface="Times New Roman" panose="02020603050405020304" pitchFamily="18" charset="0"/>
              </a:rPr>
              <a:t> </a:t>
            </a:r>
            <a:r>
              <a:rPr lang="en-US" sz="1800" b="0" u="none" dirty="0">
                <a:effectLst/>
                <a:latin typeface="Calibri" panose="020F0502020204030204" pitchFamily="34" charset="0"/>
                <a:ea typeface="Times New Roman" panose="02020603050405020304" pitchFamily="18" charset="0"/>
              </a:rPr>
              <a:t>From this, we are able to use the data that is listed in the reports and develop a TMDL (total maximum daily load) Report which is a plan for restoring impaired waters. The stream which fails to meet the standards that we list in the TMDL come from the 303 (d) list in the integrated report that we mentioned in the reporting section. The </a:t>
            </a:r>
            <a:r>
              <a:rPr lang="en-US" sz="1800" b="0" u="none" dirty="0">
                <a:solidFill>
                  <a:srgbClr val="1B1B1B"/>
                </a:solidFill>
                <a:effectLst/>
                <a:latin typeface="Calibri" panose="020F0502020204030204" pitchFamily="34" charset="0"/>
                <a:ea typeface="Times New Roman" panose="02020603050405020304" pitchFamily="18" charset="0"/>
              </a:rPr>
              <a:t>term "303(d) list" aka “dirty water list” is short for a state’s list of impaired and threatened waters (e.g. stream/river segments, lakes). </a:t>
            </a:r>
            <a:r>
              <a:rPr lang="en-US" sz="1800" b="0" u="none" dirty="0">
                <a:solidFill>
                  <a:srgbClr val="000000"/>
                </a:solidFill>
                <a:effectLst/>
                <a:latin typeface="Times New Roman" panose="02020603050405020304" pitchFamily="18" charset="0"/>
                <a:ea typeface="Times New Roman" panose="02020603050405020304" pitchFamily="18" charset="0"/>
              </a:rPr>
              <a:t> We will touch more on the background of a TMDL in the next slide but basically it dives deeper into identifying the point sources and nonpoint sources that would need to be reduced to obtain and meet the water quality standard</a:t>
            </a:r>
            <a:r>
              <a:rPr lang="en-US" sz="1800" b="0" u="none" dirty="0">
                <a:solidFill>
                  <a:srgbClr val="808080"/>
                </a:solidFill>
                <a:effectLst/>
                <a:latin typeface="Times New Roman" panose="02020603050405020304" pitchFamily="18" charset="0"/>
                <a:ea typeface="Times New Roman" panose="02020603050405020304" pitchFamily="18" charset="0"/>
              </a:rPr>
              <a:t>​</a:t>
            </a:r>
            <a:endParaRPr lang="en-US" sz="1800" b="0" u="none"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b="0" u="none" dirty="0">
                <a:solidFill>
                  <a:srgbClr val="000000"/>
                </a:solidFill>
                <a:effectLst/>
                <a:latin typeface="Calibri" panose="020F0502020204030204" pitchFamily="34" charset="0"/>
                <a:ea typeface="Times New Roman" panose="02020603050405020304" pitchFamily="18" charset="0"/>
              </a:rPr>
              <a:t> </a:t>
            </a:r>
            <a:endParaRPr lang="en-US" sz="1800" b="0" u="none"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b="0" u="sng" dirty="0">
                <a:solidFill>
                  <a:srgbClr val="000000"/>
                </a:solidFill>
                <a:effectLst/>
                <a:latin typeface="Calibri" panose="020F0502020204030204" pitchFamily="34" charset="0"/>
                <a:ea typeface="Times New Roman" panose="02020603050405020304" pitchFamily="18" charset="0"/>
              </a:rPr>
              <a:t>Clean Up/IP: </a:t>
            </a:r>
            <a:r>
              <a:rPr lang="en-US" sz="1800" b="0" u="none" dirty="0">
                <a:solidFill>
                  <a:srgbClr val="000000"/>
                </a:solidFill>
                <a:effectLst/>
                <a:latin typeface="Calibri" panose="020F0502020204030204" pitchFamily="34" charset="0"/>
                <a:ea typeface="Times New Roman" panose="02020603050405020304" pitchFamily="18" charset="0"/>
              </a:rPr>
              <a:t>Once a TMDL is developed and approved by EPA, measures must be taken to reduce non point source pollution levels in the stream as stated by </a:t>
            </a:r>
            <a:r>
              <a:rPr lang="en-US" sz="1800" b="0" u="none" dirty="0">
                <a:effectLst/>
                <a:latin typeface="Times New Roman" panose="02020603050405020304" pitchFamily="18" charset="0"/>
                <a:ea typeface="Times New Roman" panose="02020603050405020304" pitchFamily="18" charset="0"/>
              </a:rPr>
              <a:t>Virginia’s Water Quality Monitoring, Information, and Restoration Act (WQMIRA). For IPs to be approved by the Commonwealth, they must meet the requirements outlined by WQMIRA. </a:t>
            </a:r>
            <a:r>
              <a:rPr lang="en-US" sz="1800" b="0" u="none" dirty="0">
                <a:solidFill>
                  <a:srgbClr val="808080"/>
                </a:solidFill>
                <a:effectLst/>
                <a:latin typeface="Calibri" panose="020F0502020204030204" pitchFamily="34" charset="0"/>
                <a:ea typeface="Times New Roman" panose="02020603050405020304" pitchFamily="18" charset="0"/>
              </a:rPr>
              <a:t>​</a:t>
            </a:r>
            <a:r>
              <a:rPr lang="en-US" sz="1800" b="0" u="none" dirty="0">
                <a:effectLst/>
                <a:latin typeface="Times New Roman" panose="02020603050405020304" pitchFamily="18" charset="0"/>
                <a:ea typeface="Times New Roman" panose="02020603050405020304" pitchFamily="18" charset="0"/>
              </a:rPr>
              <a:t> </a:t>
            </a:r>
            <a:r>
              <a:rPr lang="en-US" sz="1800" b="0" u="none" dirty="0">
                <a:effectLst/>
                <a:latin typeface="Calibri" panose="020F0502020204030204" pitchFamily="34" charset="0"/>
                <a:ea typeface="Times New Roman" panose="02020603050405020304" pitchFamily="18" charset="0"/>
              </a:rPr>
              <a:t> </a:t>
            </a:r>
            <a:endParaRPr lang="en-US" sz="1800" b="0" u="none"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b="0" u="none" dirty="0">
                <a:solidFill>
                  <a:srgbClr val="000000"/>
                </a:solidFill>
                <a:effectLst/>
                <a:latin typeface="Calibri" panose="020F0502020204030204" pitchFamily="34" charset="0"/>
                <a:ea typeface="Times New Roman" panose="02020603050405020304" pitchFamily="18" charset="0"/>
              </a:rPr>
              <a:t>Through this process, states establish water-quality-based controls to reduce pollution and meet water quality standards. Upon approval of an IP, Virginia may provide funding for implementation of these plans through 319(h) funding. </a:t>
            </a:r>
            <a:endParaRPr lang="en-US" sz="1800" b="0" u="none"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1EF505A-923C-458B-ADC7-7D63530CFF4E}" type="slidenum">
              <a:rPr lang="en-US" smtClean="0"/>
              <a:t>4</a:t>
            </a:fld>
            <a:endParaRPr lang="en-US"/>
          </a:p>
        </p:txBody>
      </p:sp>
    </p:spTree>
    <p:extLst>
      <p:ext uri="{BB962C8B-B14F-4D97-AF65-F5344CB8AC3E}">
        <p14:creationId xmlns:p14="http://schemas.microsoft.com/office/powerpoint/2010/main" val="655822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fontAlgn="base">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rPr>
              <a:t>TMDLs which stands for Total Maximum Daily Load is set limit on the amount of pollution that a waterbody can tolerate and still maintain water quality standards plus support healthy aquatic life.</a:t>
            </a:r>
            <a:endParaRPr lang="en-US" sz="1200" dirty="0">
              <a:effectLst/>
              <a:latin typeface="Times New Roman" panose="02020603050405020304" pitchFamily="18" charset="0"/>
              <a:ea typeface="Times New Roman" panose="02020603050405020304" pitchFamily="18" charset="0"/>
            </a:endParaRPr>
          </a:p>
          <a:p>
            <a:pPr marL="1143000" marR="0" lvl="2" indent="-228600" fontAlgn="base">
              <a:spcBef>
                <a:spcPts val="0"/>
              </a:spcBef>
              <a:spcAft>
                <a:spcPts val="0"/>
              </a:spcAft>
              <a:buFont typeface="Wingdings" panose="05000000000000000000" pitchFamily="2" charset="2"/>
              <a:buChar char=""/>
            </a:pPr>
            <a:r>
              <a:rPr lang="en-US" sz="1100" dirty="0">
                <a:solidFill>
                  <a:srgbClr val="1B1B1B"/>
                </a:solidFill>
                <a:effectLst/>
                <a:latin typeface="Calibri" panose="020F0502020204030204" pitchFamily="34" charset="0"/>
                <a:ea typeface="Times New Roman" panose="02020603050405020304" pitchFamily="18" charset="0"/>
              </a:rPr>
              <a:t> A TMDL serves as the starting point or planning tool for restoring water quality.</a:t>
            </a:r>
            <a:r>
              <a:rPr lang="en-US" sz="1100" dirty="0">
                <a:solidFill>
                  <a:srgbClr val="000000"/>
                </a:solidFill>
                <a:effectLst/>
                <a:latin typeface="Calibri" panose="020F050202020403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1143000" marR="0" lvl="2" indent="-228600" fontAlgn="base">
              <a:spcBef>
                <a:spcPts val="0"/>
              </a:spcBef>
              <a:spcAft>
                <a:spcPts val="0"/>
              </a:spcAft>
              <a:buFont typeface="Wingdings" panose="05000000000000000000" pitchFamily="2" charset="2"/>
              <a:buChar char=""/>
            </a:pPr>
            <a:r>
              <a:rPr lang="en-US" sz="1100" dirty="0">
                <a:solidFill>
                  <a:srgbClr val="000000"/>
                </a:solidFill>
                <a:effectLst/>
                <a:latin typeface="Calibri" panose="020F0502020204030204" pitchFamily="34" charset="0"/>
                <a:ea typeface="Times New Roman" panose="02020603050405020304" pitchFamily="18" charset="0"/>
              </a:rPr>
              <a:t>A TMDL includes identifying source of pollution</a:t>
            </a:r>
            <a:r>
              <a:rPr lang="en-US" sz="1200" dirty="0">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Calibri" panose="020F0502020204030204" pitchFamily="34" charset="0"/>
                <a:ea typeface="Times New Roman" panose="02020603050405020304" pitchFamily="18" charset="0"/>
              </a:rPr>
              <a:t>In this case the TMDLs we will be reviewing for this study come from the 2022 Benthic Impairments from Pigg, Pop, Fry and </a:t>
            </a:r>
            <a:r>
              <a:rPr lang="en-US" sz="1100" dirty="0" err="1">
                <a:solidFill>
                  <a:srgbClr val="000000"/>
                </a:solidFill>
                <a:effectLst/>
                <a:latin typeface="Calibri" panose="020F0502020204030204" pitchFamily="34" charset="0"/>
                <a:ea typeface="Times New Roman" panose="02020603050405020304" pitchFamily="18" charset="0"/>
              </a:rPr>
              <a:t>Beav</a:t>
            </a:r>
            <a:r>
              <a:rPr lang="en-US" sz="1100" dirty="0">
                <a:solidFill>
                  <a:srgbClr val="000000"/>
                </a:solidFill>
                <a:effectLst/>
                <a:latin typeface="Calibri" panose="020F0502020204030204" pitchFamily="34" charset="0"/>
                <a:ea typeface="Times New Roman" panose="02020603050405020304" pitchFamily="18" charset="0"/>
              </a:rPr>
              <a:t> and the 2006 TMDL Study that focuses on the bacteria impairment in the one segment on Beaverdam Creek.</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The TMDL also </a:t>
            </a:r>
            <a:r>
              <a:rPr lang="en-US" sz="1100" dirty="0">
                <a:solidFill>
                  <a:srgbClr val="000000"/>
                </a:solidFill>
                <a:effectLst/>
                <a:latin typeface="Calibri" panose="020F0502020204030204" pitchFamily="34" charset="0"/>
                <a:ea typeface="Times New Roman" panose="02020603050405020304" pitchFamily="18" charset="0"/>
              </a:rPr>
              <a:t> model the path of pollutants to the stream whether that be point sources (wastewater plants, straight pipes, etc.. )  or nonpoint sources (urban and agricultural runoff, failing septic systems) and we see that in the TMDL equation below.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Courier New" panose="02070309020205020404" pitchFamily="49" charset="0"/>
              <a:buChar char="o"/>
            </a:pPr>
            <a:r>
              <a:rPr lang="en-US" sz="1100" dirty="0">
                <a:solidFill>
                  <a:srgbClr val="1B1B1B"/>
                </a:solidFill>
                <a:effectLst/>
                <a:latin typeface="Calibri" panose="020F0502020204030204" pitchFamily="34" charset="0"/>
                <a:ea typeface="Times New Roman" panose="02020603050405020304" pitchFamily="18" charset="0"/>
              </a:rPr>
              <a:t>An essential component of a TMDL is the calculation of the maximum amount of a pollutant that can occur in waterbody and still meet WQS. Within the TMDL the state allocates this loading capacity among the various point sources and non-point sources. Permits for point sources are issued through EPA’s National Pollutant Discharge Elimination System, or NPDES program.</a:t>
            </a:r>
            <a:r>
              <a:rPr lang="en-US" sz="1100" dirty="0">
                <a:solidFill>
                  <a:srgbClr val="000000"/>
                </a:solidFill>
                <a:effectLst/>
                <a:latin typeface="Calibri" panose="020F050202020403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143000" marR="0" lvl="2" indent="-228600" fontAlgn="base">
              <a:spcBef>
                <a:spcPts val="0"/>
              </a:spcBef>
              <a:spcAft>
                <a:spcPts val="0"/>
              </a:spcAft>
              <a:buFont typeface="Wingdings" panose="05000000000000000000" pitchFamily="2" charset="2"/>
              <a:buChar char=""/>
            </a:pPr>
            <a:r>
              <a:rPr lang="en-US" sz="1100" dirty="0">
                <a:solidFill>
                  <a:srgbClr val="000000"/>
                </a:solidFill>
                <a:effectLst/>
                <a:latin typeface="Calibri" panose="020F0502020204030204" pitchFamily="34" charset="0"/>
                <a:ea typeface="Times New Roman" panose="02020603050405020304" pitchFamily="18" charset="0"/>
              </a:rPr>
              <a:t>Waste Load Allocations- portion of a receiving water's loading capacity that is attributed to point sources, these are permitted sources </a:t>
            </a:r>
            <a:r>
              <a:rPr lang="en-US" sz="1100" dirty="0">
                <a:solidFill>
                  <a:srgbClr val="808080"/>
                </a:solidFill>
                <a:effectLst/>
                <a:latin typeface="Calibri" panose="020F050202020403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1143000" marR="0" lvl="2" indent="-228600" fontAlgn="base">
              <a:spcBef>
                <a:spcPts val="0"/>
              </a:spcBef>
              <a:spcAft>
                <a:spcPts val="0"/>
              </a:spcAft>
              <a:buFont typeface="Wingdings" panose="05000000000000000000" pitchFamily="2" charset="2"/>
              <a:buChar char=""/>
            </a:pPr>
            <a:r>
              <a:rPr lang="en-US" sz="1100" dirty="0">
                <a:solidFill>
                  <a:srgbClr val="000000"/>
                </a:solidFill>
                <a:effectLst/>
                <a:latin typeface="Calibri" panose="020F0502020204030204" pitchFamily="34" charset="0"/>
                <a:ea typeface="Times New Roman" panose="02020603050405020304" pitchFamily="18" charset="0"/>
              </a:rPr>
              <a:t>Load Allocation (LA)- portion of a receiving water's loading capacity that is attributed to nonpoint sources or to natural background sources, these are non permitted sources, and this is where an IP comes in to address. </a:t>
            </a:r>
            <a:r>
              <a:rPr lang="en-US" sz="1100" dirty="0">
                <a:solidFill>
                  <a:srgbClr val="808080"/>
                </a:solidFill>
                <a:effectLst/>
                <a:latin typeface="Calibri" panose="020F050202020403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Courier New" panose="02070309020205020404" pitchFamily="49" charset="0"/>
              <a:buChar char="o"/>
            </a:pPr>
            <a:r>
              <a:rPr lang="en-US" sz="1100" u="sng" dirty="0">
                <a:solidFill>
                  <a:srgbClr val="000000"/>
                </a:solidFill>
                <a:effectLst/>
                <a:latin typeface="Calibri" panose="020F0502020204030204" pitchFamily="34" charset="0"/>
                <a:ea typeface="Times New Roman" panose="02020603050405020304" pitchFamily="18" charset="0"/>
              </a:rPr>
              <a:t>Margin of Safety</a:t>
            </a:r>
            <a:r>
              <a:rPr lang="en-US" sz="1100" dirty="0">
                <a:solidFill>
                  <a:srgbClr val="000000"/>
                </a:solidFill>
                <a:effectLst/>
                <a:latin typeface="Calibri" panose="020F0502020204030204" pitchFamily="34" charset="0"/>
                <a:ea typeface="Times New Roman" panose="02020603050405020304" pitchFamily="18" charset="0"/>
              </a:rPr>
              <a:t>- to account for uncertainty in modeled output, to ensure that the modeled loads </a:t>
            </a:r>
            <a:r>
              <a:rPr lang="en-US" sz="1100" u="sng" dirty="0">
                <a:solidFill>
                  <a:srgbClr val="000000"/>
                </a:solidFill>
                <a:effectLst/>
                <a:latin typeface="Calibri" panose="020F0502020204030204" pitchFamily="34" charset="0"/>
                <a:ea typeface="Times New Roman" panose="02020603050405020304" pitchFamily="18" charset="0"/>
              </a:rPr>
              <a:t>do not underestimate the actual loadings that exist in the watershed</a:t>
            </a:r>
            <a:r>
              <a:rPr lang="en-US" sz="1100" u="sng" dirty="0">
                <a:solidFill>
                  <a:srgbClr val="808080"/>
                </a:solidFill>
                <a:effectLst/>
                <a:latin typeface="Calibri" panose="020F0502020204030204" pitchFamily="34" charset="0"/>
                <a:ea typeface="Times New Roman" panose="02020603050405020304" pitchFamily="18" charset="0"/>
              </a:rPr>
              <a:t>​</a:t>
            </a:r>
          </a:p>
          <a:p>
            <a:pPr marL="742950" marR="0" lvl="1" indent="-285750" fontAlgn="base">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Calibri" panose="020F0502020204030204" pitchFamily="34" charset="0"/>
                <a:ea typeface="Times New Roman" panose="02020603050405020304" pitchFamily="18" charset="0"/>
              </a:rPr>
              <a:t>TMDLs also determine the reductions needed from each source to meet the water quality standard which we will review more in a couple slides. </a:t>
            </a:r>
            <a:r>
              <a:rPr lang="en-US" sz="1100" dirty="0">
                <a:solidFill>
                  <a:srgbClr val="808080"/>
                </a:solidFill>
                <a:effectLst/>
                <a:latin typeface="Calibri" panose="020F050202020403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endParaRPr lang="en-US" sz="1000" dirty="0">
              <a:solidFill>
                <a:srgbClr val="44546A"/>
              </a:solidFill>
            </a:endParaRPr>
          </a:p>
        </p:txBody>
      </p:sp>
      <p:sp>
        <p:nvSpPr>
          <p:cNvPr id="4" name="Slide Number Placeholder 3"/>
          <p:cNvSpPr>
            <a:spLocks noGrp="1"/>
          </p:cNvSpPr>
          <p:nvPr>
            <p:ph type="sldNum" sz="quarter" idx="10"/>
          </p:nvPr>
        </p:nvSpPr>
        <p:spPr/>
        <p:txBody>
          <a:bodyPr/>
          <a:lstStyle/>
          <a:p>
            <a:fld id="{939C4A1B-E3F4-440A-A1E4-007EA359E364}" type="slidenum">
              <a:rPr lang="en-US" smtClean="0"/>
              <a:t>5</a:t>
            </a:fld>
            <a:endParaRPr lang="en-US"/>
          </a:p>
        </p:txBody>
      </p:sp>
    </p:spTree>
    <p:extLst>
      <p:ext uri="{BB962C8B-B14F-4D97-AF65-F5344CB8AC3E}">
        <p14:creationId xmlns:p14="http://schemas.microsoft.com/office/powerpoint/2010/main" val="1378877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Now, the 2022 Integrated Report listed 7 segments of benthic impairments that are not meeting the water quality standards which were addressed in the TMDL.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rPr>
              <a:t>​</a:t>
            </a: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Describe map and table: Color corresponds. you will also see the information regarding specifics to the length of impairment miles.</a:t>
            </a:r>
            <a:r>
              <a:rPr lang="en-US" sz="1800" dirty="0">
                <a:solidFill>
                  <a:srgbClr val="808080"/>
                </a:solidFill>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rPr>
              <a:t>​</a:t>
            </a: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These stream impairments all have different years of when they were initially listed as impaired because we have collected more data overtime and they have been nested into the existing TMDLs.</a:t>
            </a:r>
            <a:r>
              <a:rPr lang="en-US" sz="1800" dirty="0">
                <a:solidFill>
                  <a:srgbClr val="808080"/>
                </a:solidFill>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rPr>
              <a:t>​</a:t>
            </a: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You will also see that for Pigg River and Beaverdam Creek they have numbers beside them. This is indicating the stream segments from upstream to downstream.</a:t>
            </a:r>
            <a:r>
              <a:rPr lang="en-US" sz="1800" dirty="0">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In addition to these, we have an additional segment that overlaps with the benthic Beaverdam creek impairment.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6</a:t>
            </a:fld>
            <a:endParaRPr lang="en-US"/>
          </a:p>
        </p:txBody>
      </p:sp>
    </p:spTree>
    <p:extLst>
      <p:ext uri="{BB962C8B-B14F-4D97-AF65-F5344CB8AC3E}">
        <p14:creationId xmlns:p14="http://schemas.microsoft.com/office/powerpoint/2010/main" val="1936548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US" sz="2800" b="0" i="0" dirty="0">
                <a:solidFill>
                  <a:srgbClr val="000000"/>
                </a:solidFill>
                <a:effectLst/>
                <a:latin typeface="Times New Roman" panose="02020603050405020304" pitchFamily="18" charset="0"/>
              </a:rPr>
              <a:t>VADEQ’s biological monitoring program is used to evaluate compliance with the above standard. This program monitors the assemblage of benthic (bottom-dwelling) macro (large enough to see) invertebrates (insects, mollusks, crustaceans, and annelid worms) in streams to determine the biological health of the stream. Benthic macroinvertebrates are sensitive to water quality conditions, important links in aquatic food chains, major contributors to energy and nutrient cycling in aquatic habitats, relatively immobile, and easy to collect. These characteristics make them excellent indicators of aquatic health. Changes in water quality are reflected in changes in the structure and diversity of the benthic macroinvertebrate community. Currently, VADEQ assesses the health of the benthic macroinvertebrate community using the Virginia Stream Condition Index (VSCI).</a:t>
            </a:r>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just"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C1EF505A-923C-458B-ADC7-7D63530CFF4E}" type="slidenum">
              <a:rPr lang="en-US" smtClean="0"/>
              <a:t>7</a:t>
            </a:fld>
            <a:endParaRPr lang="en-US"/>
          </a:p>
        </p:txBody>
      </p:sp>
    </p:spTree>
    <p:extLst>
      <p:ext uri="{BB962C8B-B14F-4D97-AF65-F5344CB8AC3E}">
        <p14:creationId xmlns:p14="http://schemas.microsoft.com/office/powerpoint/2010/main" val="496449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Ultimately what the benthic stressor analysis found was that Excess sediment was identified as the primary stressor in all TMDL watersheds</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Calibri" panose="020F0502020204030204" pitchFamily="34" charset="0"/>
              <a:buChar char="-"/>
            </a:pPr>
            <a:r>
              <a:rPr lang="en-US" sz="1800" dirty="0">
                <a:solidFill>
                  <a:srgbClr val="000000"/>
                </a:solidFill>
                <a:effectLst/>
                <a:latin typeface="Calibri" panose="020F0502020204030204" pitchFamily="34" charset="0"/>
                <a:ea typeface="Calibri" panose="020F0502020204030204" pitchFamily="34" charset="0"/>
              </a:rPr>
              <a:t>For instance if you have freshly plowed field or construction site, and rain. The rain will carry the loose sediment down the body of water. </a:t>
            </a:r>
            <a:r>
              <a:rPr lang="en-US" sz="1800" dirty="0">
                <a:solidFill>
                  <a:srgbClr val="000000"/>
                </a:solidFill>
                <a:effectLst/>
                <a:highlight>
                  <a:srgbClr val="FFFF00"/>
                </a:highlight>
                <a:latin typeface="Calibri" panose="020F0502020204030204" pitchFamily="34" charset="0"/>
                <a:ea typeface="Calibri" panose="020F0502020204030204" pitchFamily="34" charset="0"/>
              </a:rPr>
              <a:t>When that soil gets into nearby streams, it falls to the bottom as sediment and can smother certain aquatic insects that live on the bottom of the stream, limiting the diversity of aquatic life.</a:t>
            </a: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So these streams are considered impaired for failure to support aquatic life use (i.e., a benthic impairment). It is important to note that all study streams are also considered impaired for recreational use (i.e., bacteria); however, previous TMDL studies address those impairments.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Essentially The reason why we’re adding the 2006 bacteria impairment is to 1. Help address the impairment 2. Provide control measures and funding to help with the issues presented in the 2006 TMDL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Fecal bacteria </a:t>
            </a:r>
            <a:r>
              <a:rPr lang="en-US" sz="1800" dirty="0">
                <a:effectLst/>
                <a:latin typeface="Calibri" panose="020F0502020204030204" pitchFamily="34" charset="0"/>
                <a:ea typeface="Calibri" panose="020F0502020204030204" pitchFamily="34" charset="0"/>
                <a:cs typeface="Calibri" panose="020F0502020204030204" pitchFamily="34" charset="0"/>
              </a:rPr>
              <a:t>levels are used to assess the </a:t>
            </a:r>
            <a:r>
              <a:rPr lang="en-US" sz="1800" b="1" dirty="0">
                <a:effectLst/>
                <a:latin typeface="Calibri" panose="020F0502020204030204" pitchFamily="34" charset="0"/>
                <a:ea typeface="Calibri" panose="020F0502020204030204" pitchFamily="34" charset="0"/>
                <a:cs typeface="Calibri" panose="020F0502020204030204" pitchFamily="34" charset="0"/>
              </a:rPr>
              <a:t>Recreational Use</a:t>
            </a:r>
            <a:r>
              <a:rPr lang="en-US" sz="1800" dirty="0">
                <a:effectLst/>
                <a:latin typeface="Calibri" panose="020F0502020204030204" pitchFamily="34" charset="0"/>
                <a:ea typeface="Calibri" panose="020F0502020204030204" pitchFamily="34" charset="0"/>
                <a:cs typeface="Calibri" panose="020F0502020204030204" pitchFamily="34" charset="0"/>
              </a:rPr>
              <a:t> water quality standard.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***Another important thing to note about these figures is that we Will revisit land use and source assessment for bacteria in the next meeting and will provide any updates that we find.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b="0" i="0" dirty="0">
              <a:solidFill>
                <a:srgbClr val="000000"/>
              </a:solidFill>
              <a:effectLst/>
              <a:latin typeface="Times New Roman" panose="02020603050405020304" pitchFamily="18" charset="0"/>
            </a:endParaRPr>
          </a:p>
          <a:p>
            <a:r>
              <a:rPr lang="en-US" sz="1800" b="0" i="0" dirty="0">
                <a:solidFill>
                  <a:srgbClr val="000000"/>
                </a:solidFill>
                <a:effectLst/>
                <a:latin typeface="Times New Roman" panose="02020603050405020304" pitchFamily="18" charset="0"/>
              </a:rPr>
              <a:t>The health and diversity of these bugs are assessed using the Virginia Stream Condition Index (VSCI), which is measured on a scale from 0 to 100, with scores greater than 60 being acceptable. </a:t>
            </a:r>
            <a:r>
              <a:rPr lang="en-US" sz="1800" b="1" i="0" dirty="0">
                <a:solidFill>
                  <a:srgbClr val="000000"/>
                </a:solidFill>
                <a:effectLst/>
                <a:latin typeface="Times New Roman" panose="02020603050405020304" pitchFamily="18" charset="0"/>
              </a:rPr>
              <a:t>Figure 12</a:t>
            </a:r>
            <a:r>
              <a:rPr lang="en-US" sz="1800" b="0" i="0" dirty="0">
                <a:solidFill>
                  <a:srgbClr val="000000"/>
                </a:solidFill>
                <a:effectLst/>
                <a:latin typeface="Times New Roman" panose="02020603050405020304" pitchFamily="18" charset="0"/>
              </a:rPr>
              <a:t> shows the various monitoring stations throughout the watershed, color-coded by the average score at each site. Red and yellow icons indicate that the streams do not support a healthy and diverse community of bugs and fish. This shows that the various impaired streams in this study fail the aquatic life standard, and pollutants within the watershed need to be identified and reduced. </a:t>
            </a:r>
          </a:p>
          <a:p>
            <a:r>
              <a:rPr lang="en-US" sz="1800" b="0" i="0" dirty="0">
                <a:solidFill>
                  <a:srgbClr val="000000"/>
                </a:solidFill>
                <a:effectLst/>
                <a:latin typeface="Times New Roman" panose="02020603050405020304" pitchFamily="18" charset="0"/>
              </a:rPr>
              <a:t>Excess sediment was identified as the primary stressor in all TMDL watersheds. When it rains, sediment is washed off the land surface into nearby creeks and rivers. The amount of soil that is washed off depends upon how much it rains and the type of land that the rain falls on. Some land types, like a freshly plowed farm field or a construction site, can yield large amounts of sediment when it rains, while other land types, like forests and well-maintained pasture, yield only a small amount. When that soil gets into nearby streams, it falls to the bottom as sediment and can smother certain aquatic insects that live on the bottom of the stream, limiting the diversity of aquatic life.  </a:t>
            </a:r>
          </a:p>
          <a:p>
            <a:endParaRPr lang="en-US" sz="1800" b="0" i="0" dirty="0">
              <a:solidFill>
                <a:srgbClr val="000000"/>
              </a:solidFill>
              <a:effectLst/>
              <a:latin typeface="Times New Roman" panose="02020603050405020304" pitchFamily="18" charset="0"/>
            </a:endParaRPr>
          </a:p>
          <a:p>
            <a:pPr algn="just" rtl="0" fontAlgn="base"/>
            <a:r>
              <a:rPr lang="en-US" sz="1800" b="0" i="0" dirty="0">
                <a:solidFill>
                  <a:srgbClr val="000000"/>
                </a:solidFill>
                <a:effectLst/>
                <a:latin typeface="Times New Roman" panose="02020603050405020304" pitchFamily="18" charset="0"/>
              </a:rPr>
              <a:t>Monitoring was used to determine how much sediment is in the streams at any given time and how aquatic life conditions have changed over time. The computer model was used to estimate where the sediment is coming from and make predictions about how stream conditions would change if those sources were reduced. </a:t>
            </a:r>
            <a:endParaRPr lang="en-US" b="0" i="0" dirty="0">
              <a:solidFill>
                <a:srgbClr val="000000"/>
              </a:solidFill>
              <a:effectLst/>
              <a:latin typeface="Segoe UI" panose="020B0502040204020203" pitchFamily="34" charset="0"/>
            </a:endParaRPr>
          </a:p>
          <a:p>
            <a:pPr algn="just"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just" rtl="0" fontAlgn="base"/>
            <a:r>
              <a:rPr lang="en-US" sz="1800" b="0" i="0" dirty="0">
                <a:solidFill>
                  <a:srgbClr val="000000"/>
                </a:solidFill>
                <a:effectLst/>
                <a:latin typeface="Times New Roman" panose="02020603050405020304" pitchFamily="18" charset="0"/>
              </a:rPr>
              <a:t>For this purpose, a computer model, the Generalized Watershed Loading Function model (or GWLF)</a:t>
            </a:r>
          </a:p>
          <a:p>
            <a:pPr algn="just" rtl="0" fontAlgn="base"/>
            <a:endParaRPr lang="en-US" sz="1800" b="0" i="0" dirty="0">
              <a:solidFill>
                <a:srgbClr val="000000"/>
              </a:solidFill>
              <a:effectLst/>
              <a:latin typeface="Times New Roman" panose="02020603050405020304" pitchFamily="18" charset="0"/>
            </a:endParaRPr>
          </a:p>
          <a:p>
            <a:pPr algn="just" rtl="0" fontAlgn="base"/>
            <a:r>
              <a:rPr lang="en-US" b="0" i="0" dirty="0">
                <a:solidFill>
                  <a:srgbClr val="000000"/>
                </a:solidFill>
                <a:effectLst/>
                <a:latin typeface="Times New Roman" panose="02020603050405020304" pitchFamily="18" charset="0"/>
              </a:rPr>
              <a:t>GWLF considers the slope, soils type, land cover, soil erodibility, and runoff to estimate the amount of soil eroded from the watershed and deposited in the stream. The model was calibrated against real-world flow measurements taken from the stream to ensure that it was producing accurate results. </a:t>
            </a:r>
          </a:p>
          <a:p>
            <a:pPr algn="just" rtl="0" fontAlgn="base"/>
            <a:endParaRPr lang="en-US" b="0" i="0" dirty="0">
              <a:solidFill>
                <a:srgbClr val="000000"/>
              </a:solidFill>
              <a:effectLst/>
              <a:latin typeface="Times New Roman" panose="02020603050405020304" pitchFamily="18" charset="0"/>
            </a:endParaRPr>
          </a:p>
          <a:p>
            <a:pPr algn="just" rtl="0" fontAlgn="base"/>
            <a:r>
              <a:rPr lang="en-US" sz="1800" b="0" i="0" dirty="0">
                <a:solidFill>
                  <a:srgbClr val="000000"/>
                </a:solidFill>
                <a:effectLst/>
                <a:latin typeface="Times New Roman" panose="02020603050405020304" pitchFamily="18" charset="0"/>
              </a:rPr>
              <a:t>The stressor analysis study used a formal causal analysis approach developed by USEPA, known as CADDIS (Causal Analysis Diagnosis Decision Information System). The CADDIS approach evaluates 14 lines of evidence that support or refute each candidate stressor as the cause of impairment. In each stream, each candidate stressor was scored from -3 to +3 based on each line of evidence. Total scores across all lines of evidence were then summed to produce a stressor score that reflects the likelihood of that stressor being responsible for the impairment. The study found that sediment (measured as total suspended solids or TSS) was a probable stressor in all the impaired study watersheds. For Poplar Branch impairment, the stressor identification analysis also identified hydrologic modification (via small farm ponds) as a probable stressor. </a:t>
            </a:r>
          </a:p>
          <a:p>
            <a:pPr algn="just" rtl="0" fontAlgn="base"/>
            <a:endParaRPr lang="en-US" sz="1800" b="0" i="0" dirty="0">
              <a:solidFill>
                <a:srgbClr val="000000"/>
              </a:solidFill>
              <a:effectLst/>
              <a:latin typeface="Times New Roman" panose="02020603050405020304" pitchFamily="18" charset="0"/>
            </a:endParaRPr>
          </a:p>
          <a:p>
            <a:pPr algn="just" rtl="0" fontAlgn="base"/>
            <a:r>
              <a:rPr lang="en-US" sz="1800" b="0" i="0" dirty="0">
                <a:solidFill>
                  <a:srgbClr val="000000"/>
                </a:solidFill>
                <a:effectLst/>
                <a:latin typeface="Times New Roman" panose="02020603050405020304" pitchFamily="18" charset="0"/>
              </a:rPr>
              <a:t>Sediment can be delivered to streams by either point or nonpoint sources. Point sources include permitted sources such as water treatment facilities. Nonpoint sources encompass all other sources in the watersheds. Nonpoint sediment is primarily from surface runoff (anywhere not captured and converted to point sources) and erosion happening within and on the banks of streams.  </a:t>
            </a:r>
          </a:p>
          <a:p>
            <a:pPr algn="just" rtl="0" fontAlgn="base"/>
            <a:endParaRPr lang="en-US" sz="1800" b="0" i="0" dirty="0">
              <a:solidFill>
                <a:srgbClr val="000000"/>
              </a:solidFill>
              <a:effectLst/>
              <a:latin typeface="Times New Roman" panose="02020603050405020304" pitchFamily="18" charset="0"/>
            </a:endParaRPr>
          </a:p>
          <a:p>
            <a:pPr algn="just" rtl="0" fontAlgn="base"/>
            <a:endParaRPr lang="en-US" sz="1800" b="0" i="0" dirty="0">
              <a:solidFill>
                <a:srgbClr val="000000"/>
              </a:solidFill>
              <a:effectLst/>
              <a:latin typeface="Times New Roman" panose="02020603050405020304" pitchFamily="18" charset="0"/>
            </a:endParaRPr>
          </a:p>
          <a:p>
            <a:pPr algn="just" rtl="0" fontAlgn="base"/>
            <a:r>
              <a:rPr lang="en-US" sz="1800" b="0" i="0" dirty="0">
                <a:solidFill>
                  <a:srgbClr val="000000"/>
                </a:solidFill>
                <a:effectLst/>
                <a:latin typeface="Times New Roman" panose="02020603050405020304" pitchFamily="18" charset="0"/>
              </a:rPr>
              <a:t>NPS </a:t>
            </a:r>
          </a:p>
          <a:p>
            <a:pPr algn="just" rtl="0" fontAlgn="base"/>
            <a:r>
              <a:rPr lang="en-US" sz="1800" b="0" i="0" dirty="0">
                <a:solidFill>
                  <a:srgbClr val="000000"/>
                </a:solidFill>
                <a:effectLst/>
                <a:latin typeface="Times New Roman" panose="02020603050405020304" pitchFamily="18" charset="0"/>
              </a:rPr>
              <a:t>Additionally, impacts to riparian (streambank) vegetation from livestock access and other management practices weaken the stability of the streambanks themselves as root system matrices break down. Weakened streambanks are more easily eroded by storm flows and can lead to excessive channel migration and eventual channel over-widening. Increasing channel width decreases stream depth which can lead to increased sediment deposition and increased water temperatures, which both negatively impact aquatic life.  </a:t>
            </a:r>
          </a:p>
          <a:p>
            <a:pPr algn="just" rtl="0" fontAlgn="base"/>
            <a:endParaRPr lang="en-US" sz="1800" b="0" i="0" dirty="0">
              <a:solidFill>
                <a:srgbClr val="000000"/>
              </a:solidFill>
              <a:effectLst/>
              <a:latin typeface="Times New Roman" panose="02020603050405020304" pitchFamily="18" charset="0"/>
            </a:endParaRPr>
          </a:p>
          <a:p>
            <a:pPr algn="just" rtl="0" fontAlgn="base"/>
            <a:r>
              <a:rPr lang="en-US" sz="1800" b="0" i="0" dirty="0">
                <a:solidFill>
                  <a:srgbClr val="000000"/>
                </a:solidFill>
                <a:effectLst/>
                <a:latin typeface="Times New Roman" panose="02020603050405020304" pitchFamily="18" charset="0"/>
              </a:rPr>
              <a:t>PS</a:t>
            </a:r>
          </a:p>
          <a:p>
            <a:pPr algn="just" rtl="0" fontAlgn="base"/>
            <a:endParaRPr lang="en-US" sz="1800" b="0" i="0" dirty="0">
              <a:solidFill>
                <a:srgbClr val="000000"/>
              </a:solidFill>
              <a:effectLst/>
              <a:latin typeface="Times New Roman" panose="02020603050405020304" pitchFamily="18" charset="0"/>
            </a:endParaRPr>
          </a:p>
          <a:p>
            <a:pPr>
              <a:lnSpc>
                <a:spcPct val="120000"/>
              </a:lnSpc>
            </a:pPr>
            <a:r>
              <a:rPr lang="en-US" sz="8800" b="1" dirty="0">
                <a:solidFill>
                  <a:srgbClr val="198569"/>
                </a:solidFill>
              </a:rPr>
              <a:t>Fecal bacteria </a:t>
            </a:r>
            <a:r>
              <a:rPr lang="en-US" sz="8800" dirty="0"/>
              <a:t>levels are used to assess the </a:t>
            </a:r>
            <a:r>
              <a:rPr lang="en-US" sz="8800" b="1" dirty="0">
                <a:solidFill>
                  <a:srgbClr val="198569"/>
                </a:solidFill>
              </a:rPr>
              <a:t>Recreational Use</a:t>
            </a:r>
            <a:r>
              <a:rPr lang="en-US" sz="8800" dirty="0"/>
              <a:t> water quality standard. </a:t>
            </a:r>
          </a:p>
          <a:p>
            <a:pPr lvl="1">
              <a:lnSpc>
                <a:spcPct val="120000"/>
              </a:lnSpc>
            </a:pPr>
            <a:r>
              <a:rPr lang="en-US" sz="8800" dirty="0"/>
              <a:t>Fecal bacteria organisms originate in the feces of warm-blooded animals.  Fecal bacteria, parasites, and viruses can cause both acute (diarrhea and infections) and chronic (ulcers and arthritis) effects in humans</a:t>
            </a:r>
          </a:p>
          <a:p>
            <a:pPr>
              <a:lnSpc>
                <a:spcPct val="120000"/>
              </a:lnSpc>
            </a:pPr>
            <a:r>
              <a:rPr lang="en-US" sz="8800" dirty="0"/>
              <a:t>How are </a:t>
            </a:r>
            <a:r>
              <a:rPr lang="en-US" sz="8800" b="1" dirty="0">
                <a:solidFill>
                  <a:srgbClr val="198569"/>
                </a:solidFill>
              </a:rPr>
              <a:t>excessive</a:t>
            </a:r>
            <a:r>
              <a:rPr lang="en-US" sz="8800" dirty="0"/>
              <a:t> fecal bacteria levels determined?</a:t>
            </a:r>
          </a:p>
          <a:p>
            <a:pPr lvl="1">
              <a:lnSpc>
                <a:spcPct val="120000"/>
              </a:lnSpc>
            </a:pPr>
            <a:r>
              <a:rPr lang="en-US" sz="8800" dirty="0"/>
              <a:t>DEQ collects and sends water sample to laboratory</a:t>
            </a:r>
          </a:p>
          <a:p>
            <a:pPr lvl="1">
              <a:lnSpc>
                <a:spcPct val="120000"/>
              </a:lnSpc>
            </a:pPr>
            <a:r>
              <a:rPr lang="en-US" sz="8800" dirty="0"/>
              <a:t>Results compared to water quality standard for recreation in fresh water</a:t>
            </a:r>
            <a:endParaRPr lang="en-US" dirty="0"/>
          </a:p>
          <a:p>
            <a:pPr algn="just" rtl="0" fontAlgn="base"/>
            <a:endParaRPr lang="en-US" b="0" i="0" dirty="0">
              <a:solidFill>
                <a:srgbClr val="000000"/>
              </a:solidFill>
              <a:effectLst/>
              <a:latin typeface="Segoe UI" panose="020B0502040204020203" pitchFamily="34" charset="0"/>
            </a:endParaRPr>
          </a:p>
          <a:p>
            <a:pPr algn="just" rtl="0" fontAlgn="base"/>
            <a:r>
              <a:rPr lang="en-US" b="0" i="0" u="none" strike="noStrike" dirty="0">
                <a:solidFill>
                  <a:srgbClr val="000000"/>
                </a:solidFill>
                <a:effectLst/>
                <a:latin typeface="Calibri" panose="020F0502020204030204" pitchFamily="34" charset="0"/>
              </a:rPr>
              <a:t>We use fecal bacteria levels in streams to assess the recreational use water quality standard. To determine excessive fecal bacteria levels DEQ collects and sends water samples to the labs and results are compared to the water quality standard to determine if it is up to standard for recreational use in fresh water</a:t>
            </a:r>
            <a:endParaRPr lang="en-US" b="0" i="0" dirty="0">
              <a:solidFill>
                <a:srgbClr val="000000"/>
              </a:solidFill>
              <a:effectLst/>
              <a:latin typeface="Segoe UI" panose="020B0502040204020203" pitchFamily="34" charset="0"/>
            </a:endParaRPr>
          </a:p>
          <a:p>
            <a:pPr algn="just" rtl="0" fontAlgn="base"/>
            <a:endParaRPr lang="en-US" b="0" i="0" dirty="0">
              <a:solidFill>
                <a:srgbClr val="000000"/>
              </a:solidFill>
              <a:effectLst/>
              <a:latin typeface="Segoe UI" panose="020B0502040204020203" pitchFamily="34" charset="0"/>
            </a:endParaRPr>
          </a:p>
          <a:p>
            <a:pPr algn="just" rtl="0" fontAlgn="base"/>
            <a:r>
              <a:rPr lang="en-US" b="0" i="0" dirty="0">
                <a:solidFill>
                  <a:srgbClr val="000000"/>
                </a:solidFill>
                <a:effectLst/>
                <a:latin typeface="Segoe UI" panose="020B0502040204020203" pitchFamily="34" charset="0"/>
              </a:rPr>
              <a:t>***Will revisit land use and source assessment for bacteria </a:t>
            </a:r>
          </a:p>
          <a:p>
            <a:endParaRPr lang="en-US" dirty="0"/>
          </a:p>
        </p:txBody>
      </p:sp>
      <p:sp>
        <p:nvSpPr>
          <p:cNvPr id="4" name="Slide Number Placeholder 3"/>
          <p:cNvSpPr>
            <a:spLocks noGrp="1"/>
          </p:cNvSpPr>
          <p:nvPr>
            <p:ph type="sldNum" sz="quarter" idx="5"/>
          </p:nvPr>
        </p:nvSpPr>
        <p:spPr/>
        <p:txBody>
          <a:bodyPr/>
          <a:lstStyle/>
          <a:p>
            <a:fld id="{C1EF505A-923C-458B-ADC7-7D63530CFF4E}" type="slidenum">
              <a:rPr lang="en-US" smtClean="0"/>
              <a:t>8</a:t>
            </a:fld>
            <a:endParaRPr lang="en-US"/>
          </a:p>
        </p:txBody>
      </p:sp>
    </p:spTree>
    <p:extLst>
      <p:ext uri="{BB962C8B-B14F-4D97-AF65-F5344CB8AC3E}">
        <p14:creationId xmlns:p14="http://schemas.microsoft.com/office/powerpoint/2010/main" val="781995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Times New Roman" panose="02020603050405020304" pitchFamily="18" charset="0"/>
              </a:rPr>
              <a:t>Biological, physical, and chemical data from 5 monitoring stations within the TMDL watersheds were used in developing the stressor analysis study.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Monitoring was used to determine how much sediment is in the streams at any given time and how aquatic life conditions have changed over time.</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Here we’ll see the water monitoring stations that were used to collect data on these streams. The data from these stations is what helped them to be determined as impaired for benthic and bacteria. This map is using data as recent as the 2022 Integrated Report</a:t>
            </a:r>
            <a:r>
              <a:rPr lang="en-US" sz="1200" dirty="0">
                <a:solidFill>
                  <a:srgbClr val="808080"/>
                </a:solidFill>
                <a:effectLst/>
                <a:latin typeface="Calibri" panose="020F050202020403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1EF505A-923C-458B-ADC7-7D63530CFF4E}" type="slidenum">
              <a:rPr lang="en-US" smtClean="0"/>
              <a:t>9</a:t>
            </a:fld>
            <a:endParaRPr lang="en-US"/>
          </a:p>
        </p:txBody>
      </p:sp>
    </p:spTree>
    <p:extLst>
      <p:ext uri="{BB962C8B-B14F-4D97-AF65-F5344CB8AC3E}">
        <p14:creationId xmlns:p14="http://schemas.microsoft.com/office/powerpoint/2010/main" val="218310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80381F-5AFE-4ECB-86DE-1226F2F26E20}"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81683-43E1-475D-A7F6-F1913D6D0CA2}" type="slidenum">
              <a:rPr lang="en-US" smtClean="0"/>
              <a:t>‹#›</a:t>
            </a:fld>
            <a:endParaRPr lang="en-US"/>
          </a:p>
        </p:txBody>
      </p:sp>
    </p:spTree>
    <p:extLst>
      <p:ext uri="{BB962C8B-B14F-4D97-AF65-F5344CB8AC3E}">
        <p14:creationId xmlns:p14="http://schemas.microsoft.com/office/powerpoint/2010/main" val="350154158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80381F-5AFE-4ECB-86DE-1226F2F26E20}"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81683-43E1-475D-A7F6-F1913D6D0CA2}" type="slidenum">
              <a:rPr lang="en-US" smtClean="0"/>
              <a:t>‹#›</a:t>
            </a:fld>
            <a:endParaRPr lang="en-US"/>
          </a:p>
        </p:txBody>
      </p:sp>
    </p:spTree>
    <p:extLst>
      <p:ext uri="{BB962C8B-B14F-4D97-AF65-F5344CB8AC3E}">
        <p14:creationId xmlns:p14="http://schemas.microsoft.com/office/powerpoint/2010/main" val="288027496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80381F-5AFE-4ECB-86DE-1226F2F26E20}"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81683-43E1-475D-A7F6-F1913D6D0CA2}" type="slidenum">
              <a:rPr lang="en-US" smtClean="0"/>
              <a:t>‹#›</a:t>
            </a:fld>
            <a:endParaRPr lang="en-US"/>
          </a:p>
        </p:txBody>
      </p:sp>
    </p:spTree>
    <p:extLst>
      <p:ext uri="{BB962C8B-B14F-4D97-AF65-F5344CB8AC3E}">
        <p14:creationId xmlns:p14="http://schemas.microsoft.com/office/powerpoint/2010/main" val="39899873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45458"/>
            <a:ext cx="9144000" cy="964883"/>
          </a:xfrm>
        </p:spPr>
        <p:txBody>
          <a:bodyPr lIns="0" anchor="b">
            <a:normAutofit/>
          </a:bodyPr>
          <a:lstStyle>
            <a:lvl1pPr algn="l">
              <a:defRPr sz="4000" b="1" i="0" baseline="0">
                <a:ln>
                  <a:noFill/>
                </a:ln>
                <a:solidFill>
                  <a:srgbClr val="198569"/>
                </a:solidFill>
                <a:latin typeface="Arial" panose="020B06040202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524000" y="3153681"/>
            <a:ext cx="9144000" cy="451802"/>
          </a:xfrm>
        </p:spPr>
        <p:txBody>
          <a:bodyPr>
            <a:normAutofit/>
          </a:bodyPr>
          <a:lstStyle>
            <a:lvl1pPr marL="0" indent="0" algn="l">
              <a:buNone/>
              <a:defRPr sz="2800" b="1" i="0" baseline="0">
                <a:ln>
                  <a:noFill/>
                </a:ln>
                <a:solidFill>
                  <a:srgbClr val="277EA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p>
        </p:txBody>
      </p:sp>
      <p:pic>
        <p:nvPicPr>
          <p:cNvPr id="7" name="Picture 6" title="DEQ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801" y="399732"/>
            <a:ext cx="1818499" cy="861291"/>
          </a:xfrm>
          <a:prstGeom prst="rect">
            <a:avLst/>
          </a:prstGeom>
        </p:spPr>
      </p:pic>
      <p:sp>
        <p:nvSpPr>
          <p:cNvPr id="11" name="Text Placeholder 10"/>
          <p:cNvSpPr>
            <a:spLocks noGrp="1"/>
          </p:cNvSpPr>
          <p:nvPr>
            <p:ph type="body" sz="quarter" idx="10" hasCustomPrompt="1"/>
          </p:nvPr>
        </p:nvSpPr>
        <p:spPr>
          <a:xfrm>
            <a:off x="1523999" y="5033296"/>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Name of Presenter</a:t>
            </a:r>
          </a:p>
          <a:p>
            <a:pPr lvl="0"/>
            <a:endParaRPr lang="en-US" dirty="0"/>
          </a:p>
        </p:txBody>
      </p:sp>
      <p:cxnSp>
        <p:nvCxnSpPr>
          <p:cNvPr id="5" name="Straight Connector 4"/>
          <p:cNvCxnSpPr/>
          <p:nvPr userDrawn="1"/>
        </p:nvCxnSpPr>
        <p:spPr>
          <a:xfrm>
            <a:off x="1524000" y="4396950"/>
            <a:ext cx="9144000"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0"/>
          <p:cNvSpPr>
            <a:spLocks noGrp="1"/>
          </p:cNvSpPr>
          <p:nvPr>
            <p:ph type="body" sz="quarter" idx="11" hasCustomPrompt="1"/>
          </p:nvPr>
        </p:nvSpPr>
        <p:spPr>
          <a:xfrm>
            <a:off x="1523999" y="5373316"/>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Title</a:t>
            </a:r>
          </a:p>
          <a:p>
            <a:pPr lvl="0"/>
            <a:endParaRPr lang="en-US" dirty="0"/>
          </a:p>
        </p:txBody>
      </p:sp>
      <p:sp>
        <p:nvSpPr>
          <p:cNvPr id="15" name="Text Placeholder 10"/>
          <p:cNvSpPr>
            <a:spLocks noGrp="1"/>
          </p:cNvSpPr>
          <p:nvPr>
            <p:ph type="body" sz="quarter" idx="12" hasCustomPrompt="1"/>
          </p:nvPr>
        </p:nvSpPr>
        <p:spPr>
          <a:xfrm>
            <a:off x="1523999" y="6009663"/>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Date</a:t>
            </a:r>
          </a:p>
          <a:p>
            <a:pPr lvl="0"/>
            <a:endParaRPr lang="en-US" dirty="0"/>
          </a:p>
        </p:txBody>
      </p:sp>
      <p:sp>
        <p:nvSpPr>
          <p:cNvPr id="9" name="Footer Placeholder 4"/>
          <p:cNvSpPr>
            <a:spLocks noGrp="1"/>
          </p:cNvSpPr>
          <p:nvPr>
            <p:ph type="ftr" sz="quarter" idx="13"/>
          </p:nvPr>
        </p:nvSpPr>
        <p:spPr>
          <a:xfrm>
            <a:off x="1523998" y="5713336"/>
            <a:ext cx="4992711" cy="266548"/>
          </a:xfrm>
        </p:spPr>
        <p:txBody>
          <a:bodyPr/>
          <a:lstStyle>
            <a:lvl1pPr>
              <a:defRPr sz="1800"/>
            </a:lvl1pPr>
          </a:lstStyle>
          <a:p>
            <a:pPr algn="l"/>
            <a:r>
              <a:rPr lang="en-US">
                <a:solidFill>
                  <a:schemeClr val="tx1">
                    <a:lumMod val="65000"/>
                    <a:lumOff val="35000"/>
                  </a:schemeClr>
                </a:solidFill>
                <a:latin typeface="Arial" panose="020B0604020202020204" pitchFamily="34" charset="0"/>
                <a:cs typeface="Arial" panose="020B0604020202020204" pitchFamily="34" charset="0"/>
              </a:rPr>
              <a:t>Virginia Department of Environmental Quality</a:t>
            </a:r>
            <a:endParaRPr lang="en-US" dirty="0">
              <a:solidFill>
                <a:srgbClr val="256EAB"/>
              </a:solidFill>
            </a:endParaRPr>
          </a:p>
        </p:txBody>
      </p:sp>
    </p:spTree>
    <p:extLst>
      <p:ext uri="{BB962C8B-B14F-4D97-AF65-F5344CB8AC3E}">
        <p14:creationId xmlns:p14="http://schemas.microsoft.com/office/powerpoint/2010/main" val="394450626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in Title Page">
    <p:spTree>
      <p:nvGrpSpPr>
        <p:cNvPr id="1" name=""/>
        <p:cNvGrpSpPr/>
        <p:nvPr/>
      </p:nvGrpSpPr>
      <p:grpSpPr>
        <a:xfrm>
          <a:off x="0" y="0"/>
          <a:ext cx="0" cy="0"/>
          <a:chOff x="0" y="0"/>
          <a:chExt cx="0" cy="0"/>
        </a:xfrm>
      </p:grpSpPr>
      <p:pic>
        <p:nvPicPr>
          <p:cNvPr id="5" name="Picture 4" title="DEQ logo"/>
          <p:cNvPicPr>
            <a:picLocks noChangeAspect="1"/>
          </p:cNvPicPr>
          <p:nvPr userDrawn="1"/>
        </p:nvPicPr>
        <p:blipFill>
          <a:blip r:embed="rId2"/>
          <a:stretch>
            <a:fillRect/>
          </a:stretch>
        </p:blipFill>
        <p:spPr>
          <a:xfrm>
            <a:off x="2395738" y="1494206"/>
            <a:ext cx="7484681" cy="3544947"/>
          </a:xfrm>
          <a:prstGeom prst="rect">
            <a:avLst/>
          </a:prstGeom>
        </p:spPr>
      </p:pic>
    </p:spTree>
    <p:extLst>
      <p:ext uri="{BB962C8B-B14F-4D97-AF65-F5344CB8AC3E}">
        <p14:creationId xmlns:p14="http://schemas.microsoft.com/office/powerpoint/2010/main" val="344676970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45458"/>
            <a:ext cx="9144000" cy="964883"/>
          </a:xfrm>
        </p:spPr>
        <p:txBody>
          <a:bodyPr lIns="0" anchor="b">
            <a:normAutofit/>
          </a:bodyPr>
          <a:lstStyle>
            <a:lvl1pPr algn="l">
              <a:defRPr sz="4000" b="1" i="0" baseline="0">
                <a:ln>
                  <a:noFill/>
                </a:ln>
                <a:solidFill>
                  <a:srgbClr val="198569"/>
                </a:solidFill>
                <a:latin typeface="Arial" panose="020B06040202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524000" y="3153681"/>
            <a:ext cx="9144000" cy="451802"/>
          </a:xfrm>
        </p:spPr>
        <p:txBody>
          <a:bodyPr>
            <a:normAutofit/>
          </a:bodyPr>
          <a:lstStyle>
            <a:lvl1pPr marL="0" indent="0" algn="l">
              <a:buNone/>
              <a:defRPr sz="2800" b="1" i="0" baseline="0">
                <a:ln>
                  <a:noFill/>
                </a:ln>
                <a:solidFill>
                  <a:srgbClr val="277EA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p>
        </p:txBody>
      </p:sp>
      <p:pic>
        <p:nvPicPr>
          <p:cNvPr id="7" name="Picture 6" title="DEQ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801" y="399732"/>
            <a:ext cx="1818499" cy="861291"/>
          </a:xfrm>
          <a:prstGeom prst="rect">
            <a:avLst/>
          </a:prstGeom>
        </p:spPr>
      </p:pic>
      <p:sp>
        <p:nvSpPr>
          <p:cNvPr id="11" name="Text Placeholder 10"/>
          <p:cNvSpPr>
            <a:spLocks noGrp="1"/>
          </p:cNvSpPr>
          <p:nvPr>
            <p:ph type="body" sz="quarter" idx="10" hasCustomPrompt="1"/>
          </p:nvPr>
        </p:nvSpPr>
        <p:spPr>
          <a:xfrm>
            <a:off x="1523999" y="5033296"/>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Name of Presenter</a:t>
            </a:r>
          </a:p>
          <a:p>
            <a:pPr lvl="0"/>
            <a:endParaRPr lang="en-US" dirty="0"/>
          </a:p>
        </p:txBody>
      </p:sp>
      <p:cxnSp>
        <p:nvCxnSpPr>
          <p:cNvPr id="5" name="Straight Connector 4"/>
          <p:cNvCxnSpPr/>
          <p:nvPr userDrawn="1"/>
        </p:nvCxnSpPr>
        <p:spPr>
          <a:xfrm>
            <a:off x="1524000" y="4396950"/>
            <a:ext cx="9144000"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0"/>
          <p:cNvSpPr>
            <a:spLocks noGrp="1"/>
          </p:cNvSpPr>
          <p:nvPr>
            <p:ph type="body" sz="quarter" idx="11" hasCustomPrompt="1"/>
          </p:nvPr>
        </p:nvSpPr>
        <p:spPr>
          <a:xfrm>
            <a:off x="1523999" y="5373316"/>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Title</a:t>
            </a:r>
          </a:p>
          <a:p>
            <a:pPr lvl="0"/>
            <a:endParaRPr lang="en-US" dirty="0"/>
          </a:p>
        </p:txBody>
      </p:sp>
      <p:sp>
        <p:nvSpPr>
          <p:cNvPr id="15" name="Text Placeholder 10"/>
          <p:cNvSpPr>
            <a:spLocks noGrp="1"/>
          </p:cNvSpPr>
          <p:nvPr>
            <p:ph type="body" sz="quarter" idx="12" hasCustomPrompt="1"/>
          </p:nvPr>
        </p:nvSpPr>
        <p:spPr>
          <a:xfrm>
            <a:off x="1523999" y="6009663"/>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Date</a:t>
            </a:r>
          </a:p>
          <a:p>
            <a:pPr lvl="0"/>
            <a:endParaRPr lang="en-US" dirty="0"/>
          </a:p>
        </p:txBody>
      </p:sp>
      <p:sp>
        <p:nvSpPr>
          <p:cNvPr id="9" name="Footer Placeholder 4"/>
          <p:cNvSpPr>
            <a:spLocks noGrp="1"/>
          </p:cNvSpPr>
          <p:nvPr>
            <p:ph type="ftr" sz="quarter" idx="13"/>
          </p:nvPr>
        </p:nvSpPr>
        <p:spPr>
          <a:xfrm>
            <a:off x="1523998" y="5713336"/>
            <a:ext cx="4992711" cy="266548"/>
          </a:xfrm>
        </p:spPr>
        <p:txBody>
          <a:bodyPr/>
          <a:lstStyle>
            <a:lvl1pPr>
              <a:defRPr sz="1800"/>
            </a:lvl1pPr>
          </a:lstStyle>
          <a:p>
            <a:pPr algn="l"/>
            <a:r>
              <a:rPr lang="en-US">
                <a:solidFill>
                  <a:schemeClr val="tx1">
                    <a:lumMod val="65000"/>
                    <a:lumOff val="35000"/>
                  </a:schemeClr>
                </a:solidFill>
                <a:latin typeface="Arial" panose="020B0604020202020204" pitchFamily="34" charset="0"/>
                <a:cs typeface="Arial" panose="020B0604020202020204" pitchFamily="34" charset="0"/>
              </a:rPr>
              <a:t>Virginia Department of Environmental Quality</a:t>
            </a:r>
            <a:endParaRPr lang="en-US" dirty="0">
              <a:solidFill>
                <a:srgbClr val="256EAB"/>
              </a:solidFill>
            </a:endParaRPr>
          </a:p>
        </p:txBody>
      </p:sp>
    </p:spTree>
    <p:extLst>
      <p:ext uri="{BB962C8B-B14F-4D97-AF65-F5344CB8AC3E}">
        <p14:creationId xmlns:p14="http://schemas.microsoft.com/office/powerpoint/2010/main" val="100723974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a:ln>
                  <a:noFill/>
                </a:ln>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n>
                  <a:noFill/>
                </a:ln>
                <a:solidFill>
                  <a:srgbClr val="256EAB"/>
                </a:solidFill>
                <a:latin typeface="Arial" panose="020B0604020202020204" pitchFamily="34" charset="0"/>
                <a:cs typeface="Arial" panose="020B0604020202020204" pitchFamily="34" charset="0"/>
              </a:defRPr>
            </a:lvl1pPr>
            <a:lvl2pPr>
              <a:defRPr sz="2600">
                <a:solidFill>
                  <a:srgbClr val="256EAB"/>
                </a:solidFill>
                <a:latin typeface="Arial" panose="020B0604020202020204" pitchFamily="34" charset="0"/>
                <a:cs typeface="Arial" panose="020B0604020202020204" pitchFamily="34" charset="0"/>
              </a:defRPr>
            </a:lvl2pPr>
            <a:lvl3pPr>
              <a:defRPr>
                <a:ln>
                  <a:noFill/>
                </a:ln>
                <a:solidFill>
                  <a:srgbClr val="256EAB"/>
                </a:solidFill>
                <a:latin typeface="Arial" panose="020B0604020202020204" pitchFamily="34" charset="0"/>
                <a:cs typeface="Arial" panose="020B0604020202020204" pitchFamily="34" charset="0"/>
              </a:defRPr>
            </a:lvl3pPr>
            <a:lvl4pPr>
              <a:defRPr>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8200" y="6311900"/>
            <a:ext cx="10515600" cy="409575"/>
          </a:xfrm>
        </p:spPr>
        <p:txBody>
          <a:bodyPr/>
          <a:lstStyle/>
          <a:p>
            <a:pPr algn="l"/>
            <a:fld id="{61C9B584-852F-4056-BF30-ABA66A23FD41}" type="slidenum">
              <a:rPr lang="en-US" smtClean="0"/>
              <a:t>‹#›</a:t>
            </a:fld>
            <a:r>
              <a:rPr lang="en-US"/>
              <a:t>					</a:t>
            </a:r>
            <a:endParaRPr lang="en-US" dirty="0">
              <a:solidFill>
                <a:srgbClr val="256EAB"/>
              </a:solidFill>
            </a:endParaRPr>
          </a:p>
        </p:txBody>
      </p:sp>
      <p:pic>
        <p:nvPicPr>
          <p:cNvPr id="11" name="Picture 10"/>
          <p:cNvPicPr>
            <a:picLocks noChangeAspect="1"/>
          </p:cNvPicPr>
          <p:nvPr userDrawn="1"/>
        </p:nvPicPr>
        <p:blipFill>
          <a:blip r:embed="rId2"/>
          <a:stretch>
            <a:fillRect/>
          </a:stretch>
        </p:blipFill>
        <p:spPr>
          <a:xfrm>
            <a:off x="11428423" y="6387922"/>
            <a:ext cx="568392" cy="307796"/>
          </a:xfrm>
          <a:prstGeom prst="rect">
            <a:avLst/>
          </a:prstGeom>
        </p:spPr>
      </p:pic>
    </p:spTree>
    <p:extLst>
      <p:ext uri="{BB962C8B-B14F-4D97-AF65-F5344CB8AC3E}">
        <p14:creationId xmlns:p14="http://schemas.microsoft.com/office/powerpoint/2010/main" val="159053654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a:ln>
                  <a:noFill/>
                </a:ln>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n>
                  <a:noFill/>
                </a:ln>
                <a:solidFill>
                  <a:srgbClr val="256EAB"/>
                </a:solidFill>
                <a:latin typeface="Arial" panose="020B0604020202020204" pitchFamily="34" charset="0"/>
                <a:cs typeface="Arial" panose="020B0604020202020204" pitchFamily="34" charset="0"/>
              </a:defRPr>
            </a:lvl1pPr>
            <a:lvl2pPr>
              <a:defRPr>
                <a:solidFill>
                  <a:srgbClr val="256EAB"/>
                </a:solidFill>
                <a:latin typeface="Arial" panose="020B0604020202020204" pitchFamily="34" charset="0"/>
                <a:cs typeface="Arial" panose="020B0604020202020204" pitchFamily="34" charset="0"/>
              </a:defRPr>
            </a:lvl2pPr>
            <a:lvl3pPr>
              <a:defRPr>
                <a:solidFill>
                  <a:srgbClr val="256EAB"/>
                </a:solidFill>
                <a:latin typeface="Arial" panose="020B0604020202020204" pitchFamily="34" charset="0"/>
                <a:cs typeface="Arial" panose="020B0604020202020204" pitchFamily="34" charset="0"/>
              </a:defRPr>
            </a:lvl3pPr>
            <a:lvl4pPr>
              <a:defRPr>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n>
                  <a:noFill/>
                </a:ln>
                <a:solidFill>
                  <a:srgbClr val="256EAB"/>
                </a:solidFill>
                <a:latin typeface="Arial" panose="020B0604020202020204" pitchFamily="34" charset="0"/>
                <a:cs typeface="Arial" panose="020B0604020202020204" pitchFamily="34" charset="0"/>
              </a:defRPr>
            </a:lvl1pPr>
            <a:lvl2pPr>
              <a:defRPr>
                <a:solidFill>
                  <a:srgbClr val="256EAB"/>
                </a:solidFill>
                <a:latin typeface="Arial" panose="020B0604020202020204" pitchFamily="34" charset="0"/>
                <a:cs typeface="Arial" panose="020B0604020202020204" pitchFamily="34" charset="0"/>
              </a:defRPr>
            </a:lvl2pPr>
            <a:lvl3pPr>
              <a:defRPr>
                <a:solidFill>
                  <a:srgbClr val="256EAB"/>
                </a:solidFill>
                <a:latin typeface="Arial" panose="020B0604020202020204" pitchFamily="34" charset="0"/>
                <a:cs typeface="Arial" panose="020B0604020202020204" pitchFamily="34" charset="0"/>
              </a:defRPr>
            </a:lvl3pPr>
            <a:lvl4pPr>
              <a:defRPr>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10515600" cy="365125"/>
          </a:xfrm>
        </p:spPr>
        <p:txBody>
          <a:bodyPr/>
          <a:lstStyle/>
          <a:p>
            <a:fld id="{F28DF1F0-458F-421F-8C1E-7C825BFF0FBB}"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11555569" y="6404180"/>
            <a:ext cx="490801" cy="265779"/>
          </a:xfrm>
          <a:prstGeom prst="rect">
            <a:avLst/>
          </a:prstGeom>
        </p:spPr>
      </p:pic>
    </p:spTree>
    <p:extLst>
      <p:ext uri="{BB962C8B-B14F-4D97-AF65-F5344CB8AC3E}">
        <p14:creationId xmlns:p14="http://schemas.microsoft.com/office/powerpoint/2010/main" val="346744713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Title P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2395738" y="1494206"/>
            <a:ext cx="7484681" cy="3544947"/>
          </a:xfrm>
          <a:prstGeom prst="rect">
            <a:avLst/>
          </a:prstGeom>
        </p:spPr>
      </p:pic>
    </p:spTree>
    <p:extLst>
      <p:ext uri="{BB962C8B-B14F-4D97-AF65-F5344CB8AC3E}">
        <p14:creationId xmlns:p14="http://schemas.microsoft.com/office/powerpoint/2010/main" val="425352964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45458"/>
            <a:ext cx="9144000" cy="964883"/>
          </a:xfrm>
        </p:spPr>
        <p:txBody>
          <a:bodyPr lIns="0" anchor="b">
            <a:normAutofit/>
          </a:bodyPr>
          <a:lstStyle>
            <a:lvl1pPr algn="l">
              <a:defRPr sz="4000" b="1" i="0" baseline="0">
                <a:ln>
                  <a:noFill/>
                </a:ln>
                <a:solidFill>
                  <a:srgbClr val="198569"/>
                </a:solidFill>
                <a:latin typeface="Arial" panose="020B06040202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524000" y="3153681"/>
            <a:ext cx="9144000" cy="451802"/>
          </a:xfrm>
        </p:spPr>
        <p:txBody>
          <a:bodyPr>
            <a:normAutofit/>
          </a:bodyPr>
          <a:lstStyle>
            <a:lvl1pPr marL="0" indent="0" algn="l">
              <a:buNone/>
              <a:defRPr sz="2800" b="1" i="0" baseline="0">
                <a:ln>
                  <a:noFill/>
                </a:ln>
                <a:solidFill>
                  <a:srgbClr val="277EA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801" y="399732"/>
            <a:ext cx="1818499" cy="861291"/>
          </a:xfrm>
          <a:prstGeom prst="rect">
            <a:avLst/>
          </a:prstGeom>
        </p:spPr>
      </p:pic>
      <p:sp>
        <p:nvSpPr>
          <p:cNvPr id="11" name="Text Placeholder 10"/>
          <p:cNvSpPr>
            <a:spLocks noGrp="1"/>
          </p:cNvSpPr>
          <p:nvPr>
            <p:ph type="body" sz="quarter" idx="10" hasCustomPrompt="1"/>
          </p:nvPr>
        </p:nvSpPr>
        <p:spPr>
          <a:xfrm>
            <a:off x="1523999" y="5033296"/>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Name of Presenter</a:t>
            </a:r>
          </a:p>
          <a:p>
            <a:pPr lvl="0"/>
            <a:endParaRPr lang="en-US" dirty="0"/>
          </a:p>
        </p:txBody>
      </p:sp>
      <p:cxnSp>
        <p:nvCxnSpPr>
          <p:cNvPr id="5" name="Straight Connector 4"/>
          <p:cNvCxnSpPr/>
          <p:nvPr userDrawn="1"/>
        </p:nvCxnSpPr>
        <p:spPr>
          <a:xfrm>
            <a:off x="1524000" y="4396950"/>
            <a:ext cx="9144000"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0"/>
          <p:cNvSpPr>
            <a:spLocks noGrp="1"/>
          </p:cNvSpPr>
          <p:nvPr>
            <p:ph type="body" sz="quarter" idx="11" hasCustomPrompt="1"/>
          </p:nvPr>
        </p:nvSpPr>
        <p:spPr>
          <a:xfrm>
            <a:off x="1523999" y="5373316"/>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Title</a:t>
            </a:r>
          </a:p>
          <a:p>
            <a:pPr lvl="0"/>
            <a:endParaRPr lang="en-US" dirty="0"/>
          </a:p>
        </p:txBody>
      </p:sp>
      <p:sp>
        <p:nvSpPr>
          <p:cNvPr id="15" name="Text Placeholder 10"/>
          <p:cNvSpPr>
            <a:spLocks noGrp="1"/>
          </p:cNvSpPr>
          <p:nvPr>
            <p:ph type="body" sz="quarter" idx="12" hasCustomPrompt="1"/>
          </p:nvPr>
        </p:nvSpPr>
        <p:spPr>
          <a:xfrm>
            <a:off x="1523999" y="6009663"/>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Date</a:t>
            </a:r>
          </a:p>
          <a:p>
            <a:pPr lvl="0"/>
            <a:endParaRPr lang="en-US" dirty="0"/>
          </a:p>
        </p:txBody>
      </p:sp>
      <p:sp>
        <p:nvSpPr>
          <p:cNvPr id="9" name="Footer Placeholder 4"/>
          <p:cNvSpPr>
            <a:spLocks noGrp="1"/>
          </p:cNvSpPr>
          <p:nvPr>
            <p:ph type="ftr" sz="quarter" idx="13"/>
          </p:nvPr>
        </p:nvSpPr>
        <p:spPr>
          <a:xfrm>
            <a:off x="1523998" y="5713336"/>
            <a:ext cx="4992711" cy="266548"/>
          </a:xfrm>
        </p:spPr>
        <p:txBody>
          <a:bodyPr/>
          <a:lstStyle>
            <a:lvl1pPr>
              <a:defRPr sz="1800"/>
            </a:lvl1pPr>
          </a:lstStyle>
          <a:p>
            <a:pPr algn="l"/>
            <a:r>
              <a:rPr lang="en-US">
                <a:solidFill>
                  <a:schemeClr val="tx1">
                    <a:lumMod val="65000"/>
                    <a:lumOff val="35000"/>
                  </a:schemeClr>
                </a:solidFill>
                <a:latin typeface="Arial" panose="020B0604020202020204" pitchFamily="34" charset="0"/>
                <a:cs typeface="Arial" panose="020B0604020202020204" pitchFamily="34" charset="0"/>
              </a:rPr>
              <a:t>For Technical Assistance, Call 703-583-3906  </a:t>
            </a:r>
            <a:endParaRPr lang="en-US" dirty="0">
              <a:solidFill>
                <a:srgbClr val="256EAB"/>
              </a:solidFill>
            </a:endParaRPr>
          </a:p>
        </p:txBody>
      </p:sp>
    </p:spTree>
    <p:extLst>
      <p:ext uri="{BB962C8B-B14F-4D97-AF65-F5344CB8AC3E}">
        <p14:creationId xmlns:p14="http://schemas.microsoft.com/office/powerpoint/2010/main" val="90883174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a:ln>
                  <a:noFill/>
                </a:ln>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n>
                  <a:noFill/>
                </a:ln>
                <a:solidFill>
                  <a:srgbClr val="256EAB"/>
                </a:solidFill>
                <a:latin typeface="Arial" panose="020B0604020202020204" pitchFamily="34" charset="0"/>
                <a:cs typeface="Arial" panose="020B0604020202020204" pitchFamily="34" charset="0"/>
              </a:defRPr>
            </a:lvl1pPr>
            <a:lvl2pPr>
              <a:defRPr sz="2600">
                <a:solidFill>
                  <a:srgbClr val="256EAB"/>
                </a:solidFill>
                <a:latin typeface="Arial" panose="020B0604020202020204" pitchFamily="34" charset="0"/>
                <a:cs typeface="Arial" panose="020B0604020202020204" pitchFamily="34" charset="0"/>
              </a:defRPr>
            </a:lvl2pPr>
            <a:lvl3pPr>
              <a:defRPr>
                <a:ln>
                  <a:noFill/>
                </a:ln>
                <a:solidFill>
                  <a:srgbClr val="256EAB"/>
                </a:solidFill>
                <a:latin typeface="Arial" panose="020B0604020202020204" pitchFamily="34" charset="0"/>
                <a:cs typeface="Arial" panose="020B0604020202020204" pitchFamily="34" charset="0"/>
              </a:defRPr>
            </a:lvl3pPr>
            <a:lvl4pPr>
              <a:defRPr>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8200" y="6311900"/>
            <a:ext cx="10515600" cy="409575"/>
          </a:xfrm>
        </p:spPr>
        <p:txBody>
          <a:bodyPr/>
          <a:lstStyle/>
          <a:p>
            <a:pPr algn="l"/>
            <a:r>
              <a:rPr lang="en-US"/>
              <a:t>For Technical Assistance, Call 703-583-3906  </a:t>
            </a:r>
            <a:endParaRPr lang="en-US" dirty="0">
              <a:solidFill>
                <a:srgbClr val="256EAB"/>
              </a:solidFill>
            </a:endParaRPr>
          </a:p>
        </p:txBody>
      </p:sp>
      <p:pic>
        <p:nvPicPr>
          <p:cNvPr id="11" name="Picture 10"/>
          <p:cNvPicPr>
            <a:picLocks noChangeAspect="1"/>
          </p:cNvPicPr>
          <p:nvPr userDrawn="1"/>
        </p:nvPicPr>
        <p:blipFill>
          <a:blip r:embed="rId2"/>
          <a:stretch>
            <a:fillRect/>
          </a:stretch>
        </p:blipFill>
        <p:spPr>
          <a:xfrm>
            <a:off x="11428423" y="6387922"/>
            <a:ext cx="568392" cy="307796"/>
          </a:xfrm>
          <a:prstGeom prst="rect">
            <a:avLst/>
          </a:prstGeom>
        </p:spPr>
      </p:pic>
    </p:spTree>
    <p:extLst>
      <p:ext uri="{BB962C8B-B14F-4D97-AF65-F5344CB8AC3E}">
        <p14:creationId xmlns:p14="http://schemas.microsoft.com/office/powerpoint/2010/main" val="78656019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80381F-5AFE-4ECB-86DE-1226F2F26E20}"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81683-43E1-475D-A7F6-F1913D6D0CA2}" type="slidenum">
              <a:rPr lang="en-US" smtClean="0"/>
              <a:t>‹#›</a:t>
            </a:fld>
            <a:endParaRPr lang="en-US"/>
          </a:p>
        </p:txBody>
      </p:sp>
    </p:spTree>
    <p:extLst>
      <p:ext uri="{BB962C8B-B14F-4D97-AF65-F5344CB8AC3E}">
        <p14:creationId xmlns:p14="http://schemas.microsoft.com/office/powerpoint/2010/main" val="76614477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noFill/>
                </a:ln>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n>
                  <a:noFill/>
                </a:ln>
                <a:solidFill>
                  <a:srgbClr val="256EAB"/>
                </a:solidFill>
                <a:latin typeface="Arial" panose="020B0604020202020204" pitchFamily="34" charset="0"/>
                <a:cs typeface="Arial" panose="020B0604020202020204" pitchFamily="34" charset="0"/>
              </a:defRPr>
            </a:lvl1pPr>
            <a:lvl2pPr>
              <a:defRPr>
                <a:solidFill>
                  <a:srgbClr val="256EAB"/>
                </a:solidFill>
                <a:latin typeface="Arial" panose="020B0604020202020204" pitchFamily="34" charset="0"/>
                <a:cs typeface="Arial" panose="020B0604020202020204" pitchFamily="34" charset="0"/>
              </a:defRPr>
            </a:lvl2pPr>
            <a:lvl3pPr>
              <a:defRPr>
                <a:solidFill>
                  <a:srgbClr val="256EAB"/>
                </a:solidFill>
                <a:latin typeface="Arial" panose="020B0604020202020204" pitchFamily="34" charset="0"/>
                <a:cs typeface="Arial" panose="020B0604020202020204" pitchFamily="34" charset="0"/>
              </a:defRPr>
            </a:lvl3pPr>
            <a:lvl4pPr>
              <a:defRPr>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n>
                  <a:noFill/>
                </a:ln>
                <a:solidFill>
                  <a:srgbClr val="256EAB"/>
                </a:solidFill>
                <a:latin typeface="Arial" panose="020B0604020202020204" pitchFamily="34" charset="0"/>
                <a:cs typeface="Arial" panose="020B0604020202020204" pitchFamily="34" charset="0"/>
              </a:defRPr>
            </a:lvl1pPr>
            <a:lvl2pPr>
              <a:defRPr>
                <a:solidFill>
                  <a:srgbClr val="256EAB"/>
                </a:solidFill>
                <a:latin typeface="Arial" panose="020B0604020202020204" pitchFamily="34" charset="0"/>
                <a:cs typeface="Arial" panose="020B0604020202020204" pitchFamily="34" charset="0"/>
              </a:defRPr>
            </a:lvl2pPr>
            <a:lvl3pPr>
              <a:defRPr>
                <a:solidFill>
                  <a:srgbClr val="256EAB"/>
                </a:solidFill>
                <a:latin typeface="Arial" panose="020B0604020202020204" pitchFamily="34" charset="0"/>
                <a:cs typeface="Arial" panose="020B0604020202020204" pitchFamily="34" charset="0"/>
              </a:defRPr>
            </a:lvl3pPr>
            <a:lvl4pPr>
              <a:defRPr>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10515600" cy="365125"/>
          </a:xfrm>
        </p:spPr>
        <p:txBody>
          <a:bodyPr/>
          <a:lstStyle/>
          <a:p>
            <a:endParaRPr lang="en-US" dirty="0"/>
          </a:p>
        </p:txBody>
      </p:sp>
      <p:pic>
        <p:nvPicPr>
          <p:cNvPr id="10" name="Picture 9"/>
          <p:cNvPicPr>
            <a:picLocks noChangeAspect="1"/>
          </p:cNvPicPr>
          <p:nvPr userDrawn="1"/>
        </p:nvPicPr>
        <p:blipFill>
          <a:blip r:embed="rId2"/>
          <a:stretch>
            <a:fillRect/>
          </a:stretch>
        </p:blipFill>
        <p:spPr>
          <a:xfrm>
            <a:off x="11555569" y="6404180"/>
            <a:ext cx="490801" cy="265779"/>
          </a:xfrm>
          <a:prstGeom prst="rect">
            <a:avLst/>
          </a:prstGeom>
        </p:spPr>
      </p:pic>
    </p:spTree>
    <p:extLst>
      <p:ext uri="{BB962C8B-B14F-4D97-AF65-F5344CB8AC3E}">
        <p14:creationId xmlns:p14="http://schemas.microsoft.com/office/powerpoint/2010/main" val="8659145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80381F-5AFE-4ECB-86DE-1226F2F26E20}"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81683-43E1-475D-A7F6-F1913D6D0CA2}" type="slidenum">
              <a:rPr lang="en-US" smtClean="0"/>
              <a:t>‹#›</a:t>
            </a:fld>
            <a:endParaRPr lang="en-US"/>
          </a:p>
        </p:txBody>
      </p:sp>
    </p:spTree>
    <p:extLst>
      <p:ext uri="{BB962C8B-B14F-4D97-AF65-F5344CB8AC3E}">
        <p14:creationId xmlns:p14="http://schemas.microsoft.com/office/powerpoint/2010/main" val="414639524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80381F-5AFE-4ECB-86DE-1226F2F26E20}"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81683-43E1-475D-A7F6-F1913D6D0CA2}" type="slidenum">
              <a:rPr lang="en-US" smtClean="0"/>
              <a:t>‹#›</a:t>
            </a:fld>
            <a:endParaRPr lang="en-US"/>
          </a:p>
        </p:txBody>
      </p:sp>
    </p:spTree>
    <p:extLst>
      <p:ext uri="{BB962C8B-B14F-4D97-AF65-F5344CB8AC3E}">
        <p14:creationId xmlns:p14="http://schemas.microsoft.com/office/powerpoint/2010/main" val="16124012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0381F-5AFE-4ECB-86DE-1226F2F26E20}" type="datetimeFigureOut">
              <a:rPr lang="en-US" smtClean="0"/>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E81683-43E1-475D-A7F6-F1913D6D0CA2}" type="slidenum">
              <a:rPr lang="en-US" smtClean="0"/>
              <a:t>‹#›</a:t>
            </a:fld>
            <a:endParaRPr lang="en-US"/>
          </a:p>
        </p:txBody>
      </p:sp>
    </p:spTree>
    <p:extLst>
      <p:ext uri="{BB962C8B-B14F-4D97-AF65-F5344CB8AC3E}">
        <p14:creationId xmlns:p14="http://schemas.microsoft.com/office/powerpoint/2010/main" val="82875931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80381F-5AFE-4ECB-86DE-1226F2F26E20}" type="datetimeFigureOut">
              <a:rPr lang="en-US" smtClean="0"/>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E81683-43E1-475D-A7F6-F1913D6D0CA2}" type="slidenum">
              <a:rPr lang="en-US" smtClean="0"/>
              <a:t>‹#›</a:t>
            </a:fld>
            <a:endParaRPr lang="en-US"/>
          </a:p>
        </p:txBody>
      </p:sp>
    </p:spTree>
    <p:extLst>
      <p:ext uri="{BB962C8B-B14F-4D97-AF65-F5344CB8AC3E}">
        <p14:creationId xmlns:p14="http://schemas.microsoft.com/office/powerpoint/2010/main" val="150924260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0381F-5AFE-4ECB-86DE-1226F2F26E20}" type="datetimeFigureOut">
              <a:rPr lang="en-US" smtClean="0"/>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E81683-43E1-475D-A7F6-F1913D6D0CA2}" type="slidenum">
              <a:rPr lang="en-US" smtClean="0"/>
              <a:t>‹#›</a:t>
            </a:fld>
            <a:endParaRPr lang="en-US"/>
          </a:p>
        </p:txBody>
      </p:sp>
    </p:spTree>
    <p:extLst>
      <p:ext uri="{BB962C8B-B14F-4D97-AF65-F5344CB8AC3E}">
        <p14:creationId xmlns:p14="http://schemas.microsoft.com/office/powerpoint/2010/main" val="374388173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80381F-5AFE-4ECB-86DE-1226F2F26E20}"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81683-43E1-475D-A7F6-F1913D6D0CA2}" type="slidenum">
              <a:rPr lang="en-US" smtClean="0"/>
              <a:t>‹#›</a:t>
            </a:fld>
            <a:endParaRPr lang="en-US"/>
          </a:p>
        </p:txBody>
      </p:sp>
    </p:spTree>
    <p:extLst>
      <p:ext uri="{BB962C8B-B14F-4D97-AF65-F5344CB8AC3E}">
        <p14:creationId xmlns:p14="http://schemas.microsoft.com/office/powerpoint/2010/main" val="220020098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80381F-5AFE-4ECB-86DE-1226F2F26E20}"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81683-43E1-475D-A7F6-F1913D6D0CA2}" type="slidenum">
              <a:rPr lang="en-US" smtClean="0"/>
              <a:t>‹#›</a:t>
            </a:fld>
            <a:endParaRPr lang="en-US"/>
          </a:p>
        </p:txBody>
      </p:sp>
    </p:spTree>
    <p:extLst>
      <p:ext uri="{BB962C8B-B14F-4D97-AF65-F5344CB8AC3E}">
        <p14:creationId xmlns:p14="http://schemas.microsoft.com/office/powerpoint/2010/main" val="184342921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0381F-5AFE-4ECB-86DE-1226F2F26E20}" type="datetimeFigureOut">
              <a:rPr lang="en-US" smtClean="0"/>
              <a:t>2/28/2024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81683-43E1-475D-A7F6-F1913D6D0CA2}" type="slidenum">
              <a:rPr lang="en-US" smtClean="0"/>
              <a:t>‹#›</a:t>
            </a:fld>
            <a:endParaRPr lang="en-US"/>
          </a:p>
        </p:txBody>
      </p:sp>
    </p:spTree>
    <p:extLst>
      <p:ext uri="{BB962C8B-B14F-4D97-AF65-F5344CB8AC3E}">
        <p14:creationId xmlns:p14="http://schemas.microsoft.com/office/powerpoint/2010/main" val="2167055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703D6-DA4D-4660-AAE0-EB23950B7902}" type="datetime1">
              <a:rPr lang="en-US" smtClean="0"/>
              <a:t>2/28/2024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F13A4-4E19-41E2-A7F9-9D53F87954DC}" type="slidenum">
              <a:rPr lang="en-US" smtClean="0"/>
              <a:t>‹#›</a:t>
            </a:fld>
            <a:endParaRPr lang="en-US" dirty="0"/>
          </a:p>
        </p:txBody>
      </p:sp>
    </p:spTree>
    <p:extLst>
      <p:ext uri="{BB962C8B-B14F-4D97-AF65-F5344CB8AC3E}">
        <p14:creationId xmlns:p14="http://schemas.microsoft.com/office/powerpoint/2010/main" val="358616863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ftr="0" dt="0"/>
  <p:txStyles>
    <p:titleStyle>
      <a:lvl1pPr algn="l" defTabSz="914400" rtl="0" eaLnBrk="1" latinLnBrk="0" hangingPunct="1">
        <a:lnSpc>
          <a:spcPct val="90000"/>
        </a:lnSpc>
        <a:spcBef>
          <a:spcPct val="0"/>
        </a:spcBef>
        <a:buNone/>
        <a:defRPr sz="4400" kern="1200">
          <a:ln>
            <a:solidFill>
              <a:srgbClr val="198569"/>
            </a:solidFill>
          </a:ln>
          <a:solidFill>
            <a:srgbClr val="19856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ln>
            <a:solidFill>
              <a:srgbClr val="256EAB"/>
            </a:solidFill>
          </a:ln>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w="0">
            <a:noFill/>
          </a:ln>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40000"/>
                <a:lumOff val="60000"/>
              </a:schemeClr>
            </a:solidFill>
          </a:ln>
          <a:solidFill>
            <a:schemeClr val="tx2">
              <a:lumMod val="40000"/>
              <a:lumOff val="6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20000"/>
                <a:lumOff val="80000"/>
              </a:schemeClr>
            </a:solidFill>
          </a:ln>
          <a:solidFill>
            <a:schemeClr val="bg2">
              <a:lumMod val="9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For Technical Assistance, Call 703-583-3906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F13A4-4E19-41E2-A7F9-9D53F87954DC}" type="slidenum">
              <a:rPr lang="en-US" smtClean="0"/>
              <a:t>‹#›</a:t>
            </a:fld>
            <a:endParaRPr lang="en-US"/>
          </a:p>
        </p:txBody>
      </p:sp>
    </p:spTree>
    <p:extLst>
      <p:ext uri="{BB962C8B-B14F-4D97-AF65-F5344CB8AC3E}">
        <p14:creationId xmlns:p14="http://schemas.microsoft.com/office/powerpoint/2010/main" val="32407556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Lst>
  <p:hf hdr="0" ftr="0" dt="0"/>
  <p:txStyles>
    <p:titleStyle>
      <a:lvl1pPr algn="l" defTabSz="914400" rtl="0" eaLnBrk="1" latinLnBrk="0" hangingPunct="1">
        <a:lnSpc>
          <a:spcPct val="90000"/>
        </a:lnSpc>
        <a:spcBef>
          <a:spcPct val="0"/>
        </a:spcBef>
        <a:buNone/>
        <a:defRPr sz="4400" kern="1200">
          <a:ln>
            <a:solidFill>
              <a:srgbClr val="198569"/>
            </a:solidFill>
          </a:ln>
          <a:solidFill>
            <a:srgbClr val="19856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ln>
            <a:solidFill>
              <a:srgbClr val="256EAB"/>
            </a:solidFill>
          </a:ln>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w="0">
            <a:noFill/>
          </a:ln>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40000"/>
                <a:lumOff val="60000"/>
              </a:schemeClr>
            </a:solidFill>
          </a:ln>
          <a:solidFill>
            <a:schemeClr val="tx2">
              <a:lumMod val="40000"/>
              <a:lumOff val="6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20000"/>
                <a:lumOff val="80000"/>
              </a:schemeClr>
            </a:solidFill>
          </a:ln>
          <a:solidFill>
            <a:schemeClr val="bg2">
              <a:lumMod val="9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8" y="1895732"/>
            <a:ext cx="9144000" cy="1342881"/>
          </a:xfrm>
        </p:spPr>
        <p:txBody>
          <a:bodyPr>
            <a:normAutofit fontScale="90000"/>
          </a:bodyPr>
          <a:lstStyle/>
          <a:p>
            <a:pPr algn="ctr"/>
            <a:r>
              <a:rPr lang="en-US" dirty="0"/>
              <a:t>Pigg River, Poplar Branch, Fryingpan Creek, and Beaverdam Creek </a:t>
            </a:r>
            <a:br>
              <a:rPr lang="en-US" dirty="0"/>
            </a:br>
            <a:r>
              <a:rPr lang="en-US" dirty="0"/>
              <a:t>TMDL Implementation Plan</a:t>
            </a:r>
          </a:p>
        </p:txBody>
      </p:sp>
      <p:sp>
        <p:nvSpPr>
          <p:cNvPr id="3" name="Subtitle 2"/>
          <p:cNvSpPr>
            <a:spLocks noGrp="1"/>
          </p:cNvSpPr>
          <p:nvPr>
            <p:ph type="subTitle" idx="1"/>
          </p:nvPr>
        </p:nvSpPr>
        <p:spPr>
          <a:xfrm>
            <a:off x="4520395" y="3238613"/>
            <a:ext cx="3151206" cy="451802"/>
          </a:xfrm>
        </p:spPr>
        <p:txBody>
          <a:bodyPr>
            <a:noAutofit/>
          </a:bodyPr>
          <a:lstStyle/>
          <a:p>
            <a:r>
              <a:rPr lang="en-US" sz="2400" dirty="0"/>
              <a:t>First Public Meeting</a:t>
            </a:r>
          </a:p>
          <a:p>
            <a:endParaRPr lang="en-US" sz="2400" dirty="0"/>
          </a:p>
        </p:txBody>
      </p:sp>
      <p:sp>
        <p:nvSpPr>
          <p:cNvPr id="5" name="Text Placeholder 4"/>
          <p:cNvSpPr>
            <a:spLocks noGrp="1"/>
          </p:cNvSpPr>
          <p:nvPr>
            <p:ph type="body" sz="quarter" idx="11"/>
          </p:nvPr>
        </p:nvSpPr>
        <p:spPr>
          <a:xfrm>
            <a:off x="1523998" y="4444505"/>
            <a:ext cx="2352572" cy="340022"/>
          </a:xfrm>
        </p:spPr>
        <p:txBody>
          <a:bodyPr/>
          <a:lstStyle/>
          <a:p>
            <a:r>
              <a:rPr lang="en-US" dirty="0"/>
              <a:t>Kimberly Romero</a:t>
            </a:r>
          </a:p>
        </p:txBody>
      </p:sp>
      <p:sp>
        <p:nvSpPr>
          <p:cNvPr id="6" name="Text Placeholder 5"/>
          <p:cNvSpPr>
            <a:spLocks noGrp="1"/>
          </p:cNvSpPr>
          <p:nvPr>
            <p:ph type="body" sz="quarter" idx="12"/>
          </p:nvPr>
        </p:nvSpPr>
        <p:spPr>
          <a:xfrm>
            <a:off x="1523997" y="5395369"/>
            <a:ext cx="5724699" cy="340022"/>
          </a:xfrm>
        </p:spPr>
        <p:txBody>
          <a:bodyPr/>
          <a:lstStyle/>
          <a:p>
            <a:r>
              <a:rPr lang="en-US" dirty="0"/>
              <a:t>February 29th, 2024</a:t>
            </a:r>
          </a:p>
        </p:txBody>
      </p:sp>
      <p:sp>
        <p:nvSpPr>
          <p:cNvPr id="10" name="Text Placeholder 5">
            <a:extLst>
              <a:ext uri="{FF2B5EF4-FFF2-40B4-BE49-F238E27FC236}">
                <a16:creationId xmlns:a16="http://schemas.microsoft.com/office/drawing/2014/main" id="{7C71B86D-FBED-604E-56B7-728CBF8374FA}"/>
              </a:ext>
            </a:extLst>
          </p:cNvPr>
          <p:cNvSpPr txBox="1">
            <a:spLocks/>
          </p:cNvSpPr>
          <p:nvPr/>
        </p:nvSpPr>
        <p:spPr>
          <a:xfrm>
            <a:off x="1523997" y="4753935"/>
            <a:ext cx="6372639" cy="3400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ln>
                  <a:noFill/>
                </a:ln>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Nonpoint Source Coordinator, Blue Ridge Regional Office</a:t>
            </a:r>
          </a:p>
        </p:txBody>
      </p:sp>
      <p:sp>
        <p:nvSpPr>
          <p:cNvPr id="9" name="Footer Placeholder 3">
            <a:extLst>
              <a:ext uri="{FF2B5EF4-FFF2-40B4-BE49-F238E27FC236}">
                <a16:creationId xmlns:a16="http://schemas.microsoft.com/office/drawing/2014/main" id="{C5872253-76A1-6289-FBE1-0D60543F5CA3}"/>
              </a:ext>
            </a:extLst>
          </p:cNvPr>
          <p:cNvSpPr txBox="1">
            <a:spLocks/>
          </p:cNvSpPr>
          <p:nvPr/>
        </p:nvSpPr>
        <p:spPr>
          <a:xfrm>
            <a:off x="838200" y="6311900"/>
            <a:ext cx="10515600" cy="4095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ln>
                  <a:noFill/>
                </a:ln>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1C9B584-852F-4056-BF30-ABA66A23FD41}" type="slidenum">
              <a:rPr lang="en-US" sz="1200" smtClean="0"/>
              <a:pPr/>
              <a:t>1</a:t>
            </a:fld>
            <a:r>
              <a:rPr lang="en-US" dirty="0"/>
              <a:t>					</a:t>
            </a:r>
            <a:endParaRPr lang="en-US" dirty="0">
              <a:solidFill>
                <a:srgbClr val="256EAB"/>
              </a:solidFill>
            </a:endParaRPr>
          </a:p>
        </p:txBody>
      </p:sp>
    </p:spTree>
    <p:extLst>
      <p:ext uri="{BB962C8B-B14F-4D97-AF65-F5344CB8AC3E}">
        <p14:creationId xmlns:p14="http://schemas.microsoft.com/office/powerpoint/2010/main" val="1073906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p showing location of the Beaverdam Creek, Fryingpan Creek, Pigg River, and Poplar Branch watersheds in Bedford, Franklin, and Pittsylvania Counties.">
            <a:extLst>
              <a:ext uri="{FF2B5EF4-FFF2-40B4-BE49-F238E27FC236}">
                <a16:creationId xmlns:a16="http://schemas.microsoft.com/office/drawing/2014/main" id="{92C098A0-F662-15AE-895C-4468E9ADE25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49673" y="303212"/>
            <a:ext cx="8092653" cy="6251575"/>
          </a:xfrm>
          <a:prstGeom prst="rect">
            <a:avLst/>
          </a:prstGeom>
          <a:solidFill>
            <a:srgbClr val="FFFFFF"/>
          </a:solidFill>
        </p:spPr>
      </p:pic>
    </p:spTree>
    <p:extLst>
      <p:ext uri="{BB962C8B-B14F-4D97-AF65-F5344CB8AC3E}">
        <p14:creationId xmlns:p14="http://schemas.microsoft.com/office/powerpoint/2010/main" val="3634522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a:extLst>
              <a:ext uri="{FF2B5EF4-FFF2-40B4-BE49-F238E27FC236}">
                <a16:creationId xmlns:a16="http://schemas.microsoft.com/office/drawing/2014/main" id="{C462D325-270E-1C5F-9651-3A5ED02803E0}"/>
              </a:ext>
            </a:extLst>
          </p:cNvPr>
          <p:cNvSpPr txBox="1">
            <a:spLocks/>
          </p:cNvSpPr>
          <p:nvPr/>
        </p:nvSpPr>
        <p:spPr>
          <a:xfrm>
            <a:off x="78037" y="6448425"/>
            <a:ext cx="10515600" cy="4095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ln>
                  <a:noFill/>
                </a:ln>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1C9B584-852F-4056-BF30-ABA66A23FD41}" type="slidenum">
              <a:rPr lang="en-US" sz="1200" smtClean="0"/>
              <a:pPr/>
              <a:t>11</a:t>
            </a:fld>
            <a:r>
              <a:rPr lang="en-US" dirty="0"/>
              <a:t>					</a:t>
            </a:r>
            <a:endParaRPr lang="en-US" dirty="0">
              <a:solidFill>
                <a:srgbClr val="256EAB"/>
              </a:solidFill>
            </a:endParaRPr>
          </a:p>
        </p:txBody>
      </p:sp>
      <p:pic>
        <p:nvPicPr>
          <p:cNvPr id="6146" name="Picture 2" descr="Map showing the land cover distribution of the Pigg River study watershed.">
            <a:extLst>
              <a:ext uri="{FF2B5EF4-FFF2-40B4-BE49-F238E27FC236}">
                <a16:creationId xmlns:a16="http://schemas.microsoft.com/office/drawing/2014/main" id="{3BF981F9-BA43-B4B9-0798-6E07A3334A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92" t="10032" r="4882" b="6435"/>
          <a:stretch/>
        </p:blipFill>
        <p:spPr bwMode="auto">
          <a:xfrm>
            <a:off x="640123" y="845213"/>
            <a:ext cx="7437312" cy="531725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87E799C5-A6EA-5508-5E78-6EB50B0E2A97}"/>
              </a:ext>
            </a:extLst>
          </p:cNvPr>
          <p:cNvSpPr>
            <a:spLocks noGrp="1"/>
          </p:cNvSpPr>
          <p:nvPr>
            <p:ph type="title"/>
          </p:nvPr>
        </p:nvSpPr>
        <p:spPr>
          <a:xfrm>
            <a:off x="194268" y="-351824"/>
            <a:ext cx="10515600" cy="1325563"/>
          </a:xfrm>
        </p:spPr>
        <p:txBody>
          <a:bodyPr/>
          <a:lstStyle/>
          <a:p>
            <a:r>
              <a:rPr lang="en-US" dirty="0">
                <a:highlight>
                  <a:srgbClr val="FFFF00"/>
                </a:highlight>
              </a:rPr>
              <a:t>Pigg River VGIN Land Cover 2021</a:t>
            </a:r>
          </a:p>
        </p:txBody>
      </p:sp>
      <p:graphicFrame>
        <p:nvGraphicFramePr>
          <p:cNvPr id="2" name="Table 1">
            <a:extLst>
              <a:ext uri="{FF2B5EF4-FFF2-40B4-BE49-F238E27FC236}">
                <a16:creationId xmlns:a16="http://schemas.microsoft.com/office/drawing/2014/main" id="{4F797DA4-6842-1F5E-A531-2A8E3132E7B7}"/>
              </a:ext>
            </a:extLst>
          </p:cNvPr>
          <p:cNvGraphicFramePr>
            <a:graphicFrameLocks noGrp="1"/>
          </p:cNvGraphicFramePr>
          <p:nvPr>
            <p:extLst>
              <p:ext uri="{D42A27DB-BD31-4B8C-83A1-F6EECF244321}">
                <p14:modId xmlns:p14="http://schemas.microsoft.com/office/powerpoint/2010/main" val="1256609699"/>
              </p:ext>
            </p:extLst>
          </p:nvPr>
        </p:nvGraphicFramePr>
        <p:xfrm>
          <a:off x="8077435" y="180328"/>
          <a:ext cx="3581795" cy="6187440"/>
        </p:xfrm>
        <a:graphic>
          <a:graphicData uri="http://schemas.openxmlformats.org/drawingml/2006/table">
            <a:tbl>
              <a:tblPr firstRow="1" bandRow="1">
                <a:tableStyleId>{00A15C55-8517-42AA-B614-E9B94910E393}</a:tableStyleId>
              </a:tblPr>
              <a:tblGrid>
                <a:gridCol w="2318454">
                  <a:extLst>
                    <a:ext uri="{9D8B030D-6E8A-4147-A177-3AD203B41FA5}">
                      <a16:colId xmlns:a16="http://schemas.microsoft.com/office/drawing/2014/main" val="2905656378"/>
                    </a:ext>
                  </a:extLst>
                </a:gridCol>
                <a:gridCol w="1263341">
                  <a:extLst>
                    <a:ext uri="{9D8B030D-6E8A-4147-A177-3AD203B41FA5}">
                      <a16:colId xmlns:a16="http://schemas.microsoft.com/office/drawing/2014/main" val="3940303547"/>
                    </a:ext>
                  </a:extLst>
                </a:gridCol>
              </a:tblGrid>
              <a:tr h="627405">
                <a:tc>
                  <a:txBody>
                    <a:bodyPr/>
                    <a:lstStyle/>
                    <a:p>
                      <a:r>
                        <a:rPr lang="en-US" dirty="0"/>
                        <a:t>Land Use Categories</a:t>
                      </a:r>
                    </a:p>
                  </a:txBody>
                  <a:tcPr/>
                </a:tc>
                <a:tc>
                  <a:txBody>
                    <a:bodyPr/>
                    <a:lstStyle/>
                    <a:p>
                      <a:r>
                        <a:rPr lang="en-US" dirty="0"/>
                        <a:t>Percent of Acreage</a:t>
                      </a:r>
                    </a:p>
                  </a:txBody>
                  <a:tcPr/>
                </a:tc>
                <a:extLst>
                  <a:ext uri="{0D108BD9-81ED-4DB2-BD59-A6C34878D82A}">
                    <a16:rowId xmlns:a16="http://schemas.microsoft.com/office/drawing/2014/main" val="1227046762"/>
                  </a:ext>
                </a:extLst>
              </a:tr>
              <a:tr h="412294">
                <a:tc>
                  <a:txBody>
                    <a:bodyPr/>
                    <a:lstStyle/>
                    <a:p>
                      <a:pPr fontAlgn="ctr"/>
                      <a:endParaRPr lang="en-US" sz="1100" dirty="0">
                        <a:effectLst/>
                        <a:latin typeface="Abadi" panose="020B0604020104020204" pitchFamily="34" charset="0"/>
                      </a:endParaRPr>
                    </a:p>
                    <a:p>
                      <a:pPr algn="l" rtl="0" fontAlgn="base"/>
                      <a:r>
                        <a:rPr lang="en-US" sz="1100" b="0" i="0" dirty="0">
                          <a:solidFill>
                            <a:srgbClr val="000000"/>
                          </a:solidFill>
                          <a:effectLst/>
                          <a:latin typeface="Abadi" panose="020B0604020104020204" pitchFamily="34" charset="0"/>
                        </a:rPr>
                        <a:t>Cropland </a:t>
                      </a:r>
                      <a:endParaRPr lang="en-US" sz="1100" b="0" i="0" dirty="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5.0%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439560317"/>
                  </a:ext>
                </a:extLst>
              </a:tr>
              <a:tr h="412294">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Hay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6.0%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3864839458"/>
                  </a:ext>
                </a:extLst>
              </a:tr>
              <a:tr h="412294">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Pasture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8.7%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2541162746"/>
                  </a:ext>
                </a:extLst>
              </a:tr>
              <a:tr h="412294">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Forest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70.9%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2347515304"/>
                  </a:ext>
                </a:extLst>
              </a:tr>
              <a:tr h="412294">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Trees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4.5%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3260597655"/>
                  </a:ext>
                </a:extLst>
              </a:tr>
              <a:tr h="412294">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Shrub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0.2%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2971617367"/>
                  </a:ext>
                </a:extLst>
              </a:tr>
              <a:tr h="412294">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Harvested/Disturbed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1.1%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1312952724"/>
                  </a:ext>
                </a:extLst>
              </a:tr>
              <a:tr h="412294">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Water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0.0%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554106695"/>
                  </a:ext>
                </a:extLst>
              </a:tr>
              <a:tr h="412294">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Wetland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0.4%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914719256"/>
                  </a:ext>
                </a:extLst>
              </a:tr>
              <a:tr h="412294">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Barren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0.0%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1864855672"/>
                  </a:ext>
                </a:extLst>
              </a:tr>
              <a:tr h="412294">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Turfgrass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1.9%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128030878"/>
                  </a:ext>
                </a:extLst>
              </a:tr>
              <a:tr h="412294">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Developed, pervious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0.1%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3636163846"/>
                  </a:ext>
                </a:extLst>
              </a:tr>
              <a:tr h="412294">
                <a:tc>
                  <a:txBody>
                    <a:bodyPr/>
                    <a:lstStyle/>
                    <a:p>
                      <a:pPr fontAlgn="ctr"/>
                      <a:endParaRPr lang="en-US" sz="1100" dirty="0">
                        <a:effectLst/>
                        <a:latin typeface="Abadi" panose="020B0604020104020204" pitchFamily="34" charset="0"/>
                      </a:endParaRPr>
                    </a:p>
                    <a:p>
                      <a:pPr algn="l" rtl="0" fontAlgn="base"/>
                      <a:r>
                        <a:rPr lang="en-US" sz="1100" b="0" i="0" dirty="0">
                          <a:solidFill>
                            <a:srgbClr val="000000"/>
                          </a:solidFill>
                          <a:effectLst/>
                          <a:latin typeface="Abadi" panose="020B0604020104020204" pitchFamily="34" charset="0"/>
                        </a:rPr>
                        <a:t>Developed, impervious </a:t>
                      </a:r>
                      <a:endParaRPr lang="en-US" sz="1100" b="0" i="0" dirty="0">
                        <a:effectLst/>
                        <a:latin typeface="Abadi" panose="020B0604020104020204" pitchFamily="34" charset="0"/>
                      </a:endParaRPr>
                    </a:p>
                  </a:txBody>
                  <a:tcPr anchor="ctr"/>
                </a:tc>
                <a:tc>
                  <a:txBody>
                    <a:bodyPr/>
                    <a:lstStyle/>
                    <a:p>
                      <a:pPr fontAlgn="ctr"/>
                      <a:endParaRPr lang="en-US" sz="1100" dirty="0">
                        <a:effectLst/>
                        <a:latin typeface="Abadi" panose="020B0604020104020204" pitchFamily="34" charset="0"/>
                      </a:endParaRPr>
                    </a:p>
                    <a:p>
                      <a:pPr algn="r" rtl="0" fontAlgn="base"/>
                      <a:r>
                        <a:rPr lang="en-US" sz="1100" b="0" i="0" dirty="0">
                          <a:solidFill>
                            <a:srgbClr val="000000"/>
                          </a:solidFill>
                          <a:effectLst/>
                          <a:latin typeface="Abadi" panose="020B0604020104020204" pitchFamily="34" charset="0"/>
                        </a:rPr>
                        <a:t>1.2% </a:t>
                      </a:r>
                      <a:endParaRPr lang="en-US" sz="1100" b="0" i="0" dirty="0">
                        <a:effectLst/>
                        <a:latin typeface="Abadi" panose="020B0604020104020204" pitchFamily="34" charset="0"/>
                      </a:endParaRPr>
                    </a:p>
                  </a:txBody>
                  <a:tcPr anchor="ctr"/>
                </a:tc>
                <a:extLst>
                  <a:ext uri="{0D108BD9-81ED-4DB2-BD59-A6C34878D82A}">
                    <a16:rowId xmlns:a16="http://schemas.microsoft.com/office/drawing/2014/main" val="4166675284"/>
                  </a:ext>
                </a:extLst>
              </a:tr>
            </a:tbl>
          </a:graphicData>
        </a:graphic>
      </p:graphicFrame>
    </p:spTree>
    <p:extLst>
      <p:ext uri="{BB962C8B-B14F-4D97-AF65-F5344CB8AC3E}">
        <p14:creationId xmlns:p14="http://schemas.microsoft.com/office/powerpoint/2010/main" val="234866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ie chart displaying land cover breakdown in the Pigg River watershed. Most prevalent land covers include forest 76%, Pasture 15% and Cropland 5%.">
            <a:extLst>
              <a:ext uri="{FF2B5EF4-FFF2-40B4-BE49-F238E27FC236}">
                <a16:creationId xmlns:a16="http://schemas.microsoft.com/office/drawing/2014/main" id="{CC49362F-A394-3F5F-2F15-8CFB0A1C0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326" y="0"/>
            <a:ext cx="47688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Pie chart displaying existing sediment sources in the Pigg River watershed; top four sources include pasture 53%, cropland 16%, forest 13% and Streambank 7%.">
            <a:extLst>
              <a:ext uri="{FF2B5EF4-FFF2-40B4-BE49-F238E27FC236}">
                <a16:creationId xmlns:a16="http://schemas.microsoft.com/office/drawing/2014/main" id="{4173590D-7445-C40B-9028-7E5E71BF3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0"/>
            <a:ext cx="51339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A0EFDE-1EB5-4470-EB5B-BCCD0F2C29D6}"/>
              </a:ext>
            </a:extLst>
          </p:cNvPr>
          <p:cNvSpPr txBox="1"/>
          <p:nvPr/>
        </p:nvSpPr>
        <p:spPr>
          <a:xfrm>
            <a:off x="4140530" y="96942"/>
            <a:ext cx="1505157" cy="400110"/>
          </a:xfrm>
          <a:prstGeom prst="rect">
            <a:avLst/>
          </a:prstGeom>
          <a:noFill/>
        </p:spPr>
        <p:txBody>
          <a:bodyPr wrap="square" lIns="91440" tIns="45720" rIns="91440" bIns="45720" rtlCol="0" anchor="t">
            <a:spAutoFit/>
          </a:bodyPr>
          <a:lstStyle/>
          <a:p>
            <a:r>
              <a:rPr lang="en-US" sz="2000" b="1" dirty="0">
                <a:highlight>
                  <a:srgbClr val="FFFF00"/>
                </a:highlight>
                <a:latin typeface="Arial"/>
                <a:cs typeface="Arial"/>
              </a:rPr>
              <a:t>Land Use</a:t>
            </a:r>
          </a:p>
        </p:txBody>
      </p:sp>
    </p:spTree>
    <p:extLst>
      <p:ext uri="{BB962C8B-B14F-4D97-AF65-F5344CB8AC3E}">
        <p14:creationId xmlns:p14="http://schemas.microsoft.com/office/powerpoint/2010/main" val="33724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a:extLst>
              <a:ext uri="{FF2B5EF4-FFF2-40B4-BE49-F238E27FC236}">
                <a16:creationId xmlns:a16="http://schemas.microsoft.com/office/drawing/2014/main" id="{C462D325-270E-1C5F-9651-3A5ED02803E0}"/>
              </a:ext>
            </a:extLst>
          </p:cNvPr>
          <p:cNvSpPr txBox="1">
            <a:spLocks/>
          </p:cNvSpPr>
          <p:nvPr/>
        </p:nvSpPr>
        <p:spPr>
          <a:xfrm>
            <a:off x="78037" y="6448425"/>
            <a:ext cx="10515600" cy="4095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ln>
                  <a:noFill/>
                </a:ln>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1C9B584-852F-4056-BF30-ABA66A23FD41}" type="slidenum">
              <a:rPr lang="en-US" sz="1200" smtClean="0"/>
              <a:pPr/>
              <a:t>13</a:t>
            </a:fld>
            <a:r>
              <a:rPr lang="en-US" dirty="0"/>
              <a:t>					</a:t>
            </a:r>
            <a:endParaRPr lang="en-US" dirty="0">
              <a:solidFill>
                <a:srgbClr val="256EAB"/>
              </a:solidFill>
            </a:endParaRPr>
          </a:p>
        </p:txBody>
      </p:sp>
      <p:pic>
        <p:nvPicPr>
          <p:cNvPr id="7170" name="Picture 2" descr="Map showing the land cover distribution of the Poplar Branch watershed.">
            <a:extLst>
              <a:ext uri="{FF2B5EF4-FFF2-40B4-BE49-F238E27FC236}">
                <a16:creationId xmlns:a16="http://schemas.microsoft.com/office/drawing/2014/main" id="{2FB81042-E6EE-0493-29F9-305B7CC171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70" t="7850" r="5315" b="6172"/>
          <a:stretch/>
        </p:blipFill>
        <p:spPr bwMode="auto">
          <a:xfrm>
            <a:off x="287765" y="480827"/>
            <a:ext cx="7946571" cy="58963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87E799C5-A6EA-5508-5E78-6EB50B0E2A97}"/>
              </a:ext>
            </a:extLst>
          </p:cNvPr>
          <p:cNvSpPr>
            <a:spLocks noGrp="1"/>
          </p:cNvSpPr>
          <p:nvPr>
            <p:ph type="title"/>
          </p:nvPr>
        </p:nvSpPr>
        <p:spPr>
          <a:xfrm>
            <a:off x="194268" y="-351824"/>
            <a:ext cx="10515600" cy="1325563"/>
          </a:xfrm>
        </p:spPr>
        <p:txBody>
          <a:bodyPr/>
          <a:lstStyle/>
          <a:p>
            <a:r>
              <a:rPr lang="en-US" dirty="0">
                <a:highlight>
                  <a:srgbClr val="FFFF00"/>
                </a:highlight>
              </a:rPr>
              <a:t>Poplar Branch VGIN Land Cover 2021</a:t>
            </a:r>
          </a:p>
        </p:txBody>
      </p:sp>
      <p:graphicFrame>
        <p:nvGraphicFramePr>
          <p:cNvPr id="2" name="Table 1">
            <a:extLst>
              <a:ext uri="{FF2B5EF4-FFF2-40B4-BE49-F238E27FC236}">
                <a16:creationId xmlns:a16="http://schemas.microsoft.com/office/drawing/2014/main" id="{7F940DDA-E945-F189-CF62-14DBA2FD92F7}"/>
              </a:ext>
            </a:extLst>
          </p:cNvPr>
          <p:cNvGraphicFramePr>
            <a:graphicFrameLocks noGrp="1"/>
          </p:cNvGraphicFramePr>
          <p:nvPr>
            <p:extLst>
              <p:ext uri="{D42A27DB-BD31-4B8C-83A1-F6EECF244321}">
                <p14:modId xmlns:p14="http://schemas.microsoft.com/office/powerpoint/2010/main" val="3381914125"/>
              </p:ext>
            </p:extLst>
          </p:nvPr>
        </p:nvGraphicFramePr>
        <p:xfrm>
          <a:off x="8234336" y="118481"/>
          <a:ext cx="3618085" cy="6187440"/>
        </p:xfrm>
        <a:graphic>
          <a:graphicData uri="http://schemas.openxmlformats.org/drawingml/2006/table">
            <a:tbl>
              <a:tblPr firstRow="1" bandRow="1">
                <a:tableStyleId>{00A15C55-8517-42AA-B614-E9B94910E393}</a:tableStyleId>
              </a:tblPr>
              <a:tblGrid>
                <a:gridCol w="2341944">
                  <a:extLst>
                    <a:ext uri="{9D8B030D-6E8A-4147-A177-3AD203B41FA5}">
                      <a16:colId xmlns:a16="http://schemas.microsoft.com/office/drawing/2014/main" val="2905656378"/>
                    </a:ext>
                  </a:extLst>
                </a:gridCol>
                <a:gridCol w="1276141">
                  <a:extLst>
                    <a:ext uri="{9D8B030D-6E8A-4147-A177-3AD203B41FA5}">
                      <a16:colId xmlns:a16="http://schemas.microsoft.com/office/drawing/2014/main" val="3940303547"/>
                    </a:ext>
                  </a:extLst>
                </a:gridCol>
              </a:tblGrid>
              <a:tr h="402089">
                <a:tc>
                  <a:txBody>
                    <a:bodyPr/>
                    <a:lstStyle/>
                    <a:p>
                      <a:r>
                        <a:rPr lang="en-US" dirty="0"/>
                        <a:t>Land Use Categories</a:t>
                      </a:r>
                    </a:p>
                  </a:txBody>
                  <a:tcPr/>
                </a:tc>
                <a:tc>
                  <a:txBody>
                    <a:bodyPr/>
                    <a:lstStyle/>
                    <a:p>
                      <a:r>
                        <a:rPr lang="en-US" dirty="0"/>
                        <a:t>Percent of Acreage</a:t>
                      </a:r>
                    </a:p>
                  </a:txBody>
                  <a:tcPr/>
                </a:tc>
                <a:extLst>
                  <a:ext uri="{0D108BD9-81ED-4DB2-BD59-A6C34878D82A}">
                    <a16:rowId xmlns:a16="http://schemas.microsoft.com/office/drawing/2014/main" val="1227046762"/>
                  </a:ext>
                </a:extLst>
              </a:tr>
              <a:tr h="143083">
                <a:tc>
                  <a:txBody>
                    <a:bodyPr/>
                    <a:lstStyle/>
                    <a:p>
                      <a:pPr fontAlgn="ctr"/>
                      <a:endParaRPr lang="en-US" sz="1100" dirty="0">
                        <a:effectLst/>
                        <a:latin typeface="Abadi" panose="020B0604020104020204" pitchFamily="34" charset="0"/>
                      </a:endParaRPr>
                    </a:p>
                    <a:p>
                      <a:pPr algn="l" rtl="0" fontAlgn="base"/>
                      <a:r>
                        <a:rPr lang="en-US" sz="1100" b="0" i="0" dirty="0">
                          <a:solidFill>
                            <a:srgbClr val="000000"/>
                          </a:solidFill>
                          <a:effectLst/>
                          <a:latin typeface="Abadi" panose="020B0604020104020204" pitchFamily="34" charset="0"/>
                        </a:rPr>
                        <a:t>Cropland </a:t>
                      </a:r>
                      <a:endParaRPr lang="en-US" sz="1100" b="0" i="0" dirty="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7.5%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439560317"/>
                  </a:ext>
                </a:extLst>
              </a:tr>
              <a:tr h="369506">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Hay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12.2%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3864839458"/>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Pasture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6.7%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2541162746"/>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Forest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53.4%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2347515304"/>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Trees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6.1%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3260597655"/>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Shrub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1.1%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2971617367"/>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Harvested/Disturbed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4.0%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1312952724"/>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Water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0.8%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554106695"/>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Wetland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0.6%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914719256"/>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Barren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0.0%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1864855672"/>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Turfgrass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5.1%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128030878"/>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Developed, pervious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0.2%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3636163846"/>
                  </a:ext>
                </a:extLst>
              </a:tr>
              <a:tr h="402089">
                <a:tc>
                  <a:txBody>
                    <a:bodyPr/>
                    <a:lstStyle/>
                    <a:p>
                      <a:pPr fontAlgn="ctr"/>
                      <a:endParaRPr lang="en-US" sz="1100" dirty="0">
                        <a:effectLst/>
                        <a:latin typeface="Abadi" panose="020B0604020104020204" pitchFamily="34" charset="0"/>
                      </a:endParaRPr>
                    </a:p>
                    <a:p>
                      <a:pPr algn="l" rtl="0" fontAlgn="base"/>
                      <a:r>
                        <a:rPr lang="en-US" sz="1100" b="0" i="0" dirty="0">
                          <a:solidFill>
                            <a:srgbClr val="000000"/>
                          </a:solidFill>
                          <a:effectLst/>
                          <a:latin typeface="Abadi" panose="020B0604020104020204" pitchFamily="34" charset="0"/>
                        </a:rPr>
                        <a:t>Developed, impervious </a:t>
                      </a:r>
                      <a:endParaRPr lang="en-US" sz="1100" b="0" i="0" dirty="0">
                        <a:effectLst/>
                        <a:latin typeface="Abadi" panose="020B0604020104020204" pitchFamily="34" charset="0"/>
                      </a:endParaRPr>
                    </a:p>
                  </a:txBody>
                  <a:tcPr anchor="ctr"/>
                </a:tc>
                <a:tc>
                  <a:txBody>
                    <a:bodyPr/>
                    <a:lstStyle/>
                    <a:p>
                      <a:pPr fontAlgn="ctr"/>
                      <a:endParaRPr lang="en-US" sz="1100" dirty="0">
                        <a:effectLst/>
                        <a:latin typeface="Abadi" panose="020B0604020104020204" pitchFamily="34" charset="0"/>
                      </a:endParaRPr>
                    </a:p>
                    <a:p>
                      <a:pPr algn="r" rtl="0" fontAlgn="base"/>
                      <a:r>
                        <a:rPr lang="en-US" sz="1100" b="0" i="0" dirty="0">
                          <a:solidFill>
                            <a:srgbClr val="000000"/>
                          </a:solidFill>
                          <a:effectLst/>
                          <a:latin typeface="Abadi" panose="020B0604020104020204" pitchFamily="34" charset="0"/>
                        </a:rPr>
                        <a:t>2.3% </a:t>
                      </a:r>
                      <a:endParaRPr lang="en-US" sz="1100" b="0" i="0" dirty="0">
                        <a:effectLst/>
                        <a:latin typeface="Abadi" panose="020B0604020104020204" pitchFamily="34" charset="0"/>
                      </a:endParaRPr>
                    </a:p>
                  </a:txBody>
                  <a:tcPr anchor="ctr"/>
                </a:tc>
                <a:extLst>
                  <a:ext uri="{0D108BD9-81ED-4DB2-BD59-A6C34878D82A}">
                    <a16:rowId xmlns:a16="http://schemas.microsoft.com/office/drawing/2014/main" val="4166675284"/>
                  </a:ext>
                </a:extLst>
              </a:tr>
            </a:tbl>
          </a:graphicData>
        </a:graphic>
      </p:graphicFrame>
    </p:spTree>
    <p:extLst>
      <p:ext uri="{BB962C8B-B14F-4D97-AF65-F5344CB8AC3E}">
        <p14:creationId xmlns:p14="http://schemas.microsoft.com/office/powerpoint/2010/main" val="333032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ie chart displaying land cover breakdown in the Poplar Branch watershed. Most prevalent land covers include forest 60%, Pasture 19% and cropland 7%.">
            <a:extLst>
              <a:ext uri="{FF2B5EF4-FFF2-40B4-BE49-F238E27FC236}">
                <a16:creationId xmlns:a16="http://schemas.microsoft.com/office/drawing/2014/main" id="{CFB2FB02-0E26-21CE-9300-318BB00537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0" y="0"/>
            <a:ext cx="50212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Pie chart displaying existing sediment sources in the Poplar Branch watershed; top four sources include pasture 39%, Cropland 32%, harvested and disturbed land 10%, and forest 10%.">
            <a:extLst>
              <a:ext uri="{FF2B5EF4-FFF2-40B4-BE49-F238E27FC236}">
                <a16:creationId xmlns:a16="http://schemas.microsoft.com/office/drawing/2014/main" id="{E1ED0174-6047-EF86-5DE9-F7F63CE6C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019" y="0"/>
            <a:ext cx="51577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B52F08A-0AB7-6191-8928-A6FD1E44D40B}"/>
              </a:ext>
            </a:extLst>
          </p:cNvPr>
          <p:cNvSpPr txBox="1"/>
          <p:nvPr/>
        </p:nvSpPr>
        <p:spPr>
          <a:xfrm>
            <a:off x="3002478" y="433409"/>
            <a:ext cx="1505157" cy="400110"/>
          </a:xfrm>
          <a:prstGeom prst="rect">
            <a:avLst/>
          </a:prstGeom>
          <a:noFill/>
        </p:spPr>
        <p:txBody>
          <a:bodyPr wrap="square" lIns="91440" tIns="45720" rIns="91440" bIns="45720" rtlCol="0" anchor="t">
            <a:spAutoFit/>
          </a:bodyPr>
          <a:lstStyle/>
          <a:p>
            <a:r>
              <a:rPr lang="en-US" sz="2000" b="1" dirty="0">
                <a:highlight>
                  <a:srgbClr val="FFFF00"/>
                </a:highlight>
                <a:latin typeface="Arial"/>
                <a:cs typeface="Arial"/>
              </a:rPr>
              <a:t>Land Use</a:t>
            </a:r>
          </a:p>
        </p:txBody>
      </p:sp>
    </p:spTree>
    <p:extLst>
      <p:ext uri="{BB962C8B-B14F-4D97-AF65-F5344CB8AC3E}">
        <p14:creationId xmlns:p14="http://schemas.microsoft.com/office/powerpoint/2010/main" val="877275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a:extLst>
              <a:ext uri="{FF2B5EF4-FFF2-40B4-BE49-F238E27FC236}">
                <a16:creationId xmlns:a16="http://schemas.microsoft.com/office/drawing/2014/main" id="{C462D325-270E-1C5F-9651-3A5ED02803E0}"/>
              </a:ext>
            </a:extLst>
          </p:cNvPr>
          <p:cNvSpPr txBox="1">
            <a:spLocks/>
          </p:cNvSpPr>
          <p:nvPr/>
        </p:nvSpPr>
        <p:spPr>
          <a:xfrm>
            <a:off x="78037" y="6448425"/>
            <a:ext cx="10515600" cy="4095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ln>
                  <a:noFill/>
                </a:ln>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1C9B584-852F-4056-BF30-ABA66A23FD41}" type="slidenum">
              <a:rPr lang="en-US" sz="1200" smtClean="0"/>
              <a:pPr/>
              <a:t>15</a:t>
            </a:fld>
            <a:r>
              <a:rPr lang="en-US" dirty="0"/>
              <a:t>					</a:t>
            </a:r>
            <a:endParaRPr lang="en-US" dirty="0">
              <a:solidFill>
                <a:srgbClr val="256EAB"/>
              </a:solidFill>
            </a:endParaRPr>
          </a:p>
        </p:txBody>
      </p:sp>
      <p:pic>
        <p:nvPicPr>
          <p:cNvPr id="5122" name="Picture 2" descr="Map showing the land cover distribution of the Fryingpan Creek watershed.">
            <a:extLst>
              <a:ext uri="{FF2B5EF4-FFF2-40B4-BE49-F238E27FC236}">
                <a16:creationId xmlns:a16="http://schemas.microsoft.com/office/drawing/2014/main" id="{7CFB5F88-8E28-FE86-92C9-C5535DCD29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8" t="16888" r="6430" b="5439"/>
          <a:stretch/>
        </p:blipFill>
        <p:spPr bwMode="auto">
          <a:xfrm>
            <a:off x="1935466" y="768412"/>
            <a:ext cx="5040086" cy="5849155"/>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87E799C5-A6EA-5508-5E78-6EB50B0E2A97}"/>
              </a:ext>
            </a:extLst>
          </p:cNvPr>
          <p:cNvSpPr>
            <a:spLocks noGrp="1"/>
          </p:cNvSpPr>
          <p:nvPr>
            <p:ph type="title"/>
          </p:nvPr>
        </p:nvSpPr>
        <p:spPr>
          <a:xfrm>
            <a:off x="194268" y="-351824"/>
            <a:ext cx="10515600" cy="1325563"/>
          </a:xfrm>
        </p:spPr>
        <p:txBody>
          <a:bodyPr/>
          <a:lstStyle/>
          <a:p>
            <a:r>
              <a:rPr lang="en-US" dirty="0">
                <a:highlight>
                  <a:srgbClr val="FFFF00"/>
                </a:highlight>
              </a:rPr>
              <a:t>Fryingpan Creek VGIN Land Cover 2021</a:t>
            </a:r>
          </a:p>
        </p:txBody>
      </p:sp>
      <p:graphicFrame>
        <p:nvGraphicFramePr>
          <p:cNvPr id="2" name="Table 1">
            <a:extLst>
              <a:ext uri="{FF2B5EF4-FFF2-40B4-BE49-F238E27FC236}">
                <a16:creationId xmlns:a16="http://schemas.microsoft.com/office/drawing/2014/main" id="{BC01576B-E4C7-6017-CB20-88F1F18F4B95}"/>
              </a:ext>
            </a:extLst>
          </p:cNvPr>
          <p:cNvGraphicFramePr>
            <a:graphicFrameLocks noGrp="1"/>
          </p:cNvGraphicFramePr>
          <p:nvPr>
            <p:extLst>
              <p:ext uri="{D42A27DB-BD31-4B8C-83A1-F6EECF244321}">
                <p14:modId xmlns:p14="http://schemas.microsoft.com/office/powerpoint/2010/main" val="999045859"/>
              </p:ext>
            </p:extLst>
          </p:nvPr>
        </p:nvGraphicFramePr>
        <p:xfrm>
          <a:off x="7091783" y="599270"/>
          <a:ext cx="3618085" cy="6187440"/>
        </p:xfrm>
        <a:graphic>
          <a:graphicData uri="http://schemas.openxmlformats.org/drawingml/2006/table">
            <a:tbl>
              <a:tblPr firstRow="1" bandRow="1">
                <a:tableStyleId>{00A15C55-8517-42AA-B614-E9B94910E393}</a:tableStyleId>
              </a:tblPr>
              <a:tblGrid>
                <a:gridCol w="2341944">
                  <a:extLst>
                    <a:ext uri="{9D8B030D-6E8A-4147-A177-3AD203B41FA5}">
                      <a16:colId xmlns:a16="http://schemas.microsoft.com/office/drawing/2014/main" val="2905656378"/>
                    </a:ext>
                  </a:extLst>
                </a:gridCol>
                <a:gridCol w="1276141">
                  <a:extLst>
                    <a:ext uri="{9D8B030D-6E8A-4147-A177-3AD203B41FA5}">
                      <a16:colId xmlns:a16="http://schemas.microsoft.com/office/drawing/2014/main" val="3940303547"/>
                    </a:ext>
                  </a:extLst>
                </a:gridCol>
              </a:tblGrid>
              <a:tr h="402089">
                <a:tc>
                  <a:txBody>
                    <a:bodyPr/>
                    <a:lstStyle/>
                    <a:p>
                      <a:r>
                        <a:rPr lang="en-US" dirty="0"/>
                        <a:t>Land Use Categories</a:t>
                      </a:r>
                    </a:p>
                  </a:txBody>
                  <a:tcPr/>
                </a:tc>
                <a:tc>
                  <a:txBody>
                    <a:bodyPr/>
                    <a:lstStyle/>
                    <a:p>
                      <a:r>
                        <a:rPr lang="en-US" dirty="0"/>
                        <a:t>Percent of Acreage</a:t>
                      </a:r>
                    </a:p>
                  </a:txBody>
                  <a:tcPr/>
                </a:tc>
                <a:extLst>
                  <a:ext uri="{0D108BD9-81ED-4DB2-BD59-A6C34878D82A}">
                    <a16:rowId xmlns:a16="http://schemas.microsoft.com/office/drawing/2014/main" val="1227046762"/>
                  </a:ext>
                </a:extLst>
              </a:tr>
              <a:tr h="402089">
                <a:tc>
                  <a:txBody>
                    <a:bodyPr/>
                    <a:lstStyle/>
                    <a:p>
                      <a:pPr fontAlgn="ctr"/>
                      <a:endParaRPr lang="en-US" sz="1100" dirty="0">
                        <a:effectLst/>
                        <a:latin typeface="Abadi" panose="020B0604020104020204" pitchFamily="34" charset="0"/>
                      </a:endParaRPr>
                    </a:p>
                    <a:p>
                      <a:pPr algn="l" rtl="0" fontAlgn="base"/>
                      <a:r>
                        <a:rPr lang="en-US" sz="1100" b="0" i="0" dirty="0">
                          <a:solidFill>
                            <a:srgbClr val="000000"/>
                          </a:solidFill>
                          <a:effectLst/>
                          <a:latin typeface="Abadi" panose="020B0604020104020204" pitchFamily="34" charset="0"/>
                        </a:rPr>
                        <a:t>Cropland </a:t>
                      </a:r>
                      <a:endParaRPr lang="en-US" sz="1100" b="0" i="0" dirty="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6.7%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439560317"/>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Hay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15.7%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3864839458"/>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Pasture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10.8%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2541162746"/>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Forest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51.8%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2347515304"/>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Trees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4.9%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3260597655"/>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Shrub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1.0%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2971617367"/>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Harvested/Disturbed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1.3%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1312952724"/>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Water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0.9%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554106695"/>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Wetland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1.8%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914719256"/>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Barren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0.2%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1864855672"/>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Turfgrass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3.5%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128030878"/>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Developed, pervious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0.1%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3636163846"/>
                  </a:ext>
                </a:extLst>
              </a:tr>
              <a:tr h="402089">
                <a:tc>
                  <a:txBody>
                    <a:bodyPr/>
                    <a:lstStyle/>
                    <a:p>
                      <a:pPr fontAlgn="ctr"/>
                      <a:endParaRPr lang="en-US" sz="1100" dirty="0">
                        <a:effectLst/>
                        <a:latin typeface="Abadi" panose="020B0604020104020204" pitchFamily="34" charset="0"/>
                      </a:endParaRPr>
                    </a:p>
                    <a:p>
                      <a:pPr algn="l" rtl="0" fontAlgn="base"/>
                      <a:r>
                        <a:rPr lang="en-US" sz="1100" b="0" i="0" dirty="0">
                          <a:solidFill>
                            <a:srgbClr val="000000"/>
                          </a:solidFill>
                          <a:effectLst/>
                          <a:latin typeface="Abadi" panose="020B0604020104020204" pitchFamily="34" charset="0"/>
                        </a:rPr>
                        <a:t>Developed, impervious </a:t>
                      </a:r>
                      <a:endParaRPr lang="en-US" sz="1100" b="0" i="0" dirty="0">
                        <a:effectLst/>
                        <a:latin typeface="Abadi" panose="020B0604020104020204" pitchFamily="34" charset="0"/>
                      </a:endParaRPr>
                    </a:p>
                  </a:txBody>
                  <a:tcPr anchor="ctr"/>
                </a:tc>
                <a:tc>
                  <a:txBody>
                    <a:bodyPr/>
                    <a:lstStyle/>
                    <a:p>
                      <a:pPr fontAlgn="ctr"/>
                      <a:endParaRPr lang="en-US" sz="1100" dirty="0">
                        <a:effectLst/>
                        <a:latin typeface="Abadi" panose="020B0604020104020204" pitchFamily="34" charset="0"/>
                      </a:endParaRPr>
                    </a:p>
                    <a:p>
                      <a:pPr algn="r" rtl="0" fontAlgn="base"/>
                      <a:r>
                        <a:rPr lang="en-US" sz="1100" b="0" i="0" dirty="0">
                          <a:solidFill>
                            <a:srgbClr val="000000"/>
                          </a:solidFill>
                          <a:effectLst/>
                          <a:latin typeface="Abadi" panose="020B0604020104020204" pitchFamily="34" charset="0"/>
                        </a:rPr>
                        <a:t>1.3% </a:t>
                      </a:r>
                      <a:endParaRPr lang="en-US" sz="1100" b="0" i="0" dirty="0">
                        <a:effectLst/>
                        <a:latin typeface="Abadi" panose="020B0604020104020204" pitchFamily="34" charset="0"/>
                      </a:endParaRPr>
                    </a:p>
                  </a:txBody>
                  <a:tcPr anchor="ctr"/>
                </a:tc>
                <a:extLst>
                  <a:ext uri="{0D108BD9-81ED-4DB2-BD59-A6C34878D82A}">
                    <a16:rowId xmlns:a16="http://schemas.microsoft.com/office/drawing/2014/main" val="4166675284"/>
                  </a:ext>
                </a:extLst>
              </a:tr>
            </a:tbl>
          </a:graphicData>
        </a:graphic>
      </p:graphicFrame>
    </p:spTree>
    <p:extLst>
      <p:ext uri="{BB962C8B-B14F-4D97-AF65-F5344CB8AC3E}">
        <p14:creationId xmlns:p14="http://schemas.microsoft.com/office/powerpoint/2010/main" val="2329455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ie chart displaying land cover breakdown in the Fryingpan Creek watershed. Most prevalent land covers include forest 57%, Pasture 26% and Cropland 7%.">
            <a:extLst>
              <a:ext uri="{FF2B5EF4-FFF2-40B4-BE49-F238E27FC236}">
                <a16:creationId xmlns:a16="http://schemas.microsoft.com/office/drawing/2014/main" id="{1F90FEDD-22EA-535B-B491-7C6355E10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566" y="0"/>
            <a:ext cx="48339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Pie chart displaying existing sediment sources in the Fryingpan Creek watershed; top four sources include Cropland 46%, Pasture 35%, Forest 7% and Barren Land 3%.">
            <a:extLst>
              <a:ext uri="{FF2B5EF4-FFF2-40B4-BE49-F238E27FC236}">
                <a16:creationId xmlns:a16="http://schemas.microsoft.com/office/drawing/2014/main" id="{002520DC-E79D-8BCF-6FB3-44EEC78183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914" y="0"/>
            <a:ext cx="481647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B4E267A-FD7E-92C1-9942-BC831A90F24C}"/>
              </a:ext>
            </a:extLst>
          </p:cNvPr>
          <p:cNvSpPr txBox="1"/>
          <p:nvPr/>
        </p:nvSpPr>
        <p:spPr>
          <a:xfrm>
            <a:off x="4655127" y="136526"/>
            <a:ext cx="1505157" cy="400110"/>
          </a:xfrm>
          <a:prstGeom prst="rect">
            <a:avLst/>
          </a:prstGeom>
          <a:noFill/>
        </p:spPr>
        <p:txBody>
          <a:bodyPr wrap="square" lIns="91440" tIns="45720" rIns="91440" bIns="45720" rtlCol="0" anchor="t">
            <a:spAutoFit/>
          </a:bodyPr>
          <a:lstStyle/>
          <a:p>
            <a:r>
              <a:rPr lang="en-US" sz="2000" b="1" dirty="0">
                <a:highlight>
                  <a:srgbClr val="FFFF00"/>
                </a:highlight>
                <a:latin typeface="Arial"/>
                <a:cs typeface="Arial"/>
              </a:rPr>
              <a:t>Land Use</a:t>
            </a:r>
          </a:p>
        </p:txBody>
      </p:sp>
    </p:spTree>
    <p:extLst>
      <p:ext uri="{BB962C8B-B14F-4D97-AF65-F5344CB8AC3E}">
        <p14:creationId xmlns:p14="http://schemas.microsoft.com/office/powerpoint/2010/main" val="380564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a:extLst>
              <a:ext uri="{FF2B5EF4-FFF2-40B4-BE49-F238E27FC236}">
                <a16:creationId xmlns:a16="http://schemas.microsoft.com/office/drawing/2014/main" id="{C462D325-270E-1C5F-9651-3A5ED02803E0}"/>
              </a:ext>
            </a:extLst>
          </p:cNvPr>
          <p:cNvSpPr txBox="1">
            <a:spLocks/>
          </p:cNvSpPr>
          <p:nvPr/>
        </p:nvSpPr>
        <p:spPr>
          <a:xfrm>
            <a:off x="78037" y="6230711"/>
            <a:ext cx="10515600" cy="4095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ln>
                  <a:noFill/>
                </a:ln>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1C9B584-852F-4056-BF30-ABA66A23FD41}" type="slidenum">
              <a:rPr lang="en-US" sz="1200" smtClean="0"/>
              <a:pPr/>
              <a:t>17</a:t>
            </a:fld>
            <a:r>
              <a:rPr lang="en-US" dirty="0"/>
              <a:t>					</a:t>
            </a:r>
            <a:endParaRPr lang="en-US" dirty="0">
              <a:solidFill>
                <a:srgbClr val="256EAB"/>
              </a:solidFill>
            </a:endParaRPr>
          </a:p>
        </p:txBody>
      </p:sp>
      <p:graphicFrame>
        <p:nvGraphicFramePr>
          <p:cNvPr id="4" name="Table 3">
            <a:extLst>
              <a:ext uri="{FF2B5EF4-FFF2-40B4-BE49-F238E27FC236}">
                <a16:creationId xmlns:a16="http://schemas.microsoft.com/office/drawing/2014/main" id="{6B7F84F2-9A53-A426-4443-48AD73B3C161}"/>
              </a:ext>
            </a:extLst>
          </p:cNvPr>
          <p:cNvGraphicFramePr>
            <a:graphicFrameLocks noGrp="1"/>
          </p:cNvGraphicFramePr>
          <p:nvPr>
            <p:extLst>
              <p:ext uri="{D42A27DB-BD31-4B8C-83A1-F6EECF244321}">
                <p14:modId xmlns:p14="http://schemas.microsoft.com/office/powerpoint/2010/main" val="2259146216"/>
              </p:ext>
            </p:extLst>
          </p:nvPr>
        </p:nvGraphicFramePr>
        <p:xfrm>
          <a:off x="7091783" y="599270"/>
          <a:ext cx="3618085" cy="6187440"/>
        </p:xfrm>
        <a:graphic>
          <a:graphicData uri="http://schemas.openxmlformats.org/drawingml/2006/table">
            <a:tbl>
              <a:tblPr firstRow="1" bandRow="1">
                <a:tableStyleId>{00A15C55-8517-42AA-B614-E9B94910E393}</a:tableStyleId>
              </a:tblPr>
              <a:tblGrid>
                <a:gridCol w="2341944">
                  <a:extLst>
                    <a:ext uri="{9D8B030D-6E8A-4147-A177-3AD203B41FA5}">
                      <a16:colId xmlns:a16="http://schemas.microsoft.com/office/drawing/2014/main" val="2905656378"/>
                    </a:ext>
                  </a:extLst>
                </a:gridCol>
                <a:gridCol w="1276141">
                  <a:extLst>
                    <a:ext uri="{9D8B030D-6E8A-4147-A177-3AD203B41FA5}">
                      <a16:colId xmlns:a16="http://schemas.microsoft.com/office/drawing/2014/main" val="3940303547"/>
                    </a:ext>
                  </a:extLst>
                </a:gridCol>
              </a:tblGrid>
              <a:tr h="402089">
                <a:tc>
                  <a:txBody>
                    <a:bodyPr/>
                    <a:lstStyle/>
                    <a:p>
                      <a:r>
                        <a:rPr lang="en-US" dirty="0"/>
                        <a:t>Land Use Categories</a:t>
                      </a:r>
                    </a:p>
                  </a:txBody>
                  <a:tcPr/>
                </a:tc>
                <a:tc>
                  <a:txBody>
                    <a:bodyPr/>
                    <a:lstStyle/>
                    <a:p>
                      <a:r>
                        <a:rPr lang="en-US" dirty="0"/>
                        <a:t>Percent of Acreage</a:t>
                      </a:r>
                    </a:p>
                  </a:txBody>
                  <a:tcPr/>
                </a:tc>
                <a:extLst>
                  <a:ext uri="{0D108BD9-81ED-4DB2-BD59-A6C34878D82A}">
                    <a16:rowId xmlns:a16="http://schemas.microsoft.com/office/drawing/2014/main" val="1227046762"/>
                  </a:ext>
                </a:extLst>
              </a:tr>
              <a:tr h="402089">
                <a:tc>
                  <a:txBody>
                    <a:bodyPr/>
                    <a:lstStyle/>
                    <a:p>
                      <a:pPr fontAlgn="ctr"/>
                      <a:endParaRPr lang="en-US" sz="1100" dirty="0">
                        <a:effectLst/>
                        <a:latin typeface="Abadi" panose="020B0604020104020204" pitchFamily="34" charset="0"/>
                      </a:endParaRPr>
                    </a:p>
                    <a:p>
                      <a:pPr algn="l" rtl="0" fontAlgn="base"/>
                      <a:r>
                        <a:rPr lang="en-US" sz="1100" b="0" i="0" dirty="0">
                          <a:solidFill>
                            <a:srgbClr val="000000"/>
                          </a:solidFill>
                          <a:effectLst/>
                          <a:latin typeface="Abadi" panose="020B0604020104020204" pitchFamily="34" charset="0"/>
                        </a:rPr>
                        <a:t>Cropland </a:t>
                      </a:r>
                      <a:endParaRPr lang="en-US" sz="1100" b="0" i="0" dirty="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0.2%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439560317"/>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Hay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10.3%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3864839458"/>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Pasture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8.3%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2541162746"/>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Forest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60.3%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2347515304"/>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Trees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10.1%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3260597655"/>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Shrub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0.5%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2971617367"/>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Harvested/Disturbed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1.1%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1312952724"/>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Water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0.4%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554106695"/>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Wetland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0.0%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914719256"/>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Barren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0.0%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1864855672"/>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Turfgrass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6.0%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128030878"/>
                  </a:ext>
                </a:extLst>
              </a:tr>
              <a:tr h="402089">
                <a:tc>
                  <a:txBody>
                    <a:bodyPr/>
                    <a:lstStyle/>
                    <a:p>
                      <a:pPr fontAlgn="ctr"/>
                      <a:endParaRPr lang="en-US" sz="1100">
                        <a:effectLst/>
                        <a:latin typeface="Abadi" panose="020B0604020104020204" pitchFamily="34" charset="0"/>
                      </a:endParaRPr>
                    </a:p>
                    <a:p>
                      <a:pPr algn="l" rtl="0" fontAlgn="base"/>
                      <a:r>
                        <a:rPr lang="en-US" sz="1100" b="0" i="0">
                          <a:solidFill>
                            <a:srgbClr val="000000"/>
                          </a:solidFill>
                          <a:effectLst/>
                          <a:latin typeface="Abadi" panose="020B0604020104020204" pitchFamily="34" charset="0"/>
                        </a:rPr>
                        <a:t>Developed, pervious </a:t>
                      </a:r>
                      <a:endParaRPr lang="en-US" sz="1100" b="0" i="0">
                        <a:effectLst/>
                        <a:latin typeface="Abadi" panose="020B0604020104020204" pitchFamily="34" charset="0"/>
                      </a:endParaRPr>
                    </a:p>
                  </a:txBody>
                  <a:tcPr anchor="ctr"/>
                </a:tc>
                <a:tc>
                  <a:txBody>
                    <a:bodyPr/>
                    <a:lstStyle/>
                    <a:p>
                      <a:pPr fontAlgn="ctr"/>
                      <a:endParaRPr lang="en-US" sz="1100">
                        <a:effectLst/>
                        <a:latin typeface="Abadi" panose="020B0604020104020204" pitchFamily="34" charset="0"/>
                      </a:endParaRPr>
                    </a:p>
                    <a:p>
                      <a:pPr algn="r" rtl="0" fontAlgn="base"/>
                      <a:r>
                        <a:rPr lang="en-US" sz="1100" b="0" i="0">
                          <a:solidFill>
                            <a:srgbClr val="000000"/>
                          </a:solidFill>
                          <a:effectLst/>
                          <a:latin typeface="Abadi" panose="020B0604020104020204" pitchFamily="34" charset="0"/>
                        </a:rPr>
                        <a:t>0.2% </a:t>
                      </a:r>
                      <a:endParaRPr lang="en-US" sz="1100" b="0" i="0">
                        <a:effectLst/>
                        <a:latin typeface="Abadi" panose="020B0604020104020204" pitchFamily="34" charset="0"/>
                      </a:endParaRPr>
                    </a:p>
                  </a:txBody>
                  <a:tcPr anchor="ctr"/>
                </a:tc>
                <a:extLst>
                  <a:ext uri="{0D108BD9-81ED-4DB2-BD59-A6C34878D82A}">
                    <a16:rowId xmlns:a16="http://schemas.microsoft.com/office/drawing/2014/main" val="3636163846"/>
                  </a:ext>
                </a:extLst>
              </a:tr>
              <a:tr h="402089">
                <a:tc>
                  <a:txBody>
                    <a:bodyPr/>
                    <a:lstStyle/>
                    <a:p>
                      <a:pPr fontAlgn="ctr"/>
                      <a:endParaRPr lang="en-US" sz="1100" dirty="0">
                        <a:effectLst/>
                        <a:latin typeface="Abadi" panose="020B0604020104020204" pitchFamily="34" charset="0"/>
                      </a:endParaRPr>
                    </a:p>
                    <a:p>
                      <a:pPr algn="l" rtl="0" fontAlgn="base"/>
                      <a:r>
                        <a:rPr lang="en-US" sz="1100" b="0" i="0" dirty="0">
                          <a:solidFill>
                            <a:srgbClr val="000000"/>
                          </a:solidFill>
                          <a:effectLst/>
                          <a:latin typeface="Abadi" panose="020B0604020104020204" pitchFamily="34" charset="0"/>
                        </a:rPr>
                        <a:t>Developed, impervious </a:t>
                      </a:r>
                      <a:endParaRPr lang="en-US" sz="1100" b="0" i="0" dirty="0">
                        <a:effectLst/>
                        <a:latin typeface="Abadi" panose="020B0604020104020204" pitchFamily="34" charset="0"/>
                      </a:endParaRPr>
                    </a:p>
                  </a:txBody>
                  <a:tcPr anchor="ctr"/>
                </a:tc>
                <a:tc>
                  <a:txBody>
                    <a:bodyPr/>
                    <a:lstStyle/>
                    <a:p>
                      <a:pPr fontAlgn="ctr"/>
                      <a:endParaRPr lang="en-US" sz="1100" dirty="0">
                        <a:effectLst/>
                        <a:latin typeface="Abadi" panose="020B0604020104020204" pitchFamily="34" charset="0"/>
                      </a:endParaRPr>
                    </a:p>
                    <a:p>
                      <a:pPr algn="r" rtl="0" fontAlgn="base"/>
                      <a:r>
                        <a:rPr lang="en-US" sz="1100" b="0" i="0" dirty="0">
                          <a:solidFill>
                            <a:srgbClr val="000000"/>
                          </a:solidFill>
                          <a:effectLst/>
                          <a:latin typeface="Abadi" panose="020B0604020104020204" pitchFamily="34" charset="0"/>
                        </a:rPr>
                        <a:t>2.6% </a:t>
                      </a:r>
                      <a:endParaRPr lang="en-US" sz="1100" b="0" i="0" dirty="0">
                        <a:effectLst/>
                        <a:latin typeface="Abadi" panose="020B0604020104020204" pitchFamily="34" charset="0"/>
                      </a:endParaRPr>
                    </a:p>
                  </a:txBody>
                  <a:tcPr anchor="ctr"/>
                </a:tc>
                <a:extLst>
                  <a:ext uri="{0D108BD9-81ED-4DB2-BD59-A6C34878D82A}">
                    <a16:rowId xmlns:a16="http://schemas.microsoft.com/office/drawing/2014/main" val="4166675284"/>
                  </a:ext>
                </a:extLst>
              </a:tr>
            </a:tbl>
          </a:graphicData>
        </a:graphic>
      </p:graphicFrame>
      <p:pic>
        <p:nvPicPr>
          <p:cNvPr id="4098" name="Picture 2" descr="Map showing the land cover distribution of the Beaverdam Creek watershed.">
            <a:extLst>
              <a:ext uri="{FF2B5EF4-FFF2-40B4-BE49-F238E27FC236}">
                <a16:creationId xmlns:a16="http://schemas.microsoft.com/office/drawing/2014/main" id="{415B94CC-044A-094E-E469-62F7421906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09" t="13474" r="6769" b="4933"/>
          <a:stretch/>
        </p:blipFill>
        <p:spPr bwMode="auto">
          <a:xfrm>
            <a:off x="1482132" y="599270"/>
            <a:ext cx="5007429" cy="607913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87E799C5-A6EA-5508-5E78-6EB50B0E2A97}"/>
              </a:ext>
            </a:extLst>
          </p:cNvPr>
          <p:cNvSpPr>
            <a:spLocks noGrp="1"/>
          </p:cNvSpPr>
          <p:nvPr>
            <p:ph type="title"/>
          </p:nvPr>
        </p:nvSpPr>
        <p:spPr>
          <a:xfrm>
            <a:off x="194268" y="-351824"/>
            <a:ext cx="10515600" cy="1325563"/>
          </a:xfrm>
        </p:spPr>
        <p:txBody>
          <a:bodyPr/>
          <a:lstStyle/>
          <a:p>
            <a:r>
              <a:rPr lang="en-US" dirty="0">
                <a:highlight>
                  <a:srgbClr val="FFFF00"/>
                </a:highlight>
              </a:rPr>
              <a:t>Beaverdam Creek VGIN Land Cover 2021</a:t>
            </a:r>
          </a:p>
        </p:txBody>
      </p:sp>
    </p:spTree>
    <p:extLst>
      <p:ext uri="{BB962C8B-B14F-4D97-AF65-F5344CB8AC3E}">
        <p14:creationId xmlns:p14="http://schemas.microsoft.com/office/powerpoint/2010/main" val="2377118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e chart displaying land cover breakdown in the Beaverdam Creek watershed. Most prevalent land covers include forest 70%, Pasture 19% and Turfgrass 6%.">
            <a:extLst>
              <a:ext uri="{FF2B5EF4-FFF2-40B4-BE49-F238E27FC236}">
                <a16:creationId xmlns:a16="http://schemas.microsoft.com/office/drawing/2014/main" id="{7A979645-CA35-6DDF-5AA7-D36C1521D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168" y="0"/>
            <a:ext cx="48466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Pie chart displaying existing sediment sources in the Beaverdam Creek watershed; top four sources include pasture 61%, Forest 13%, Streambank Erosion 10% and Urban/ Suburban 8%.">
            <a:extLst>
              <a:ext uri="{FF2B5EF4-FFF2-40B4-BE49-F238E27FC236}">
                <a16:creationId xmlns:a16="http://schemas.microsoft.com/office/drawing/2014/main" id="{6AD38C5C-2DDF-5D4A-D0ED-252D196CC71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256773" y="-6182"/>
            <a:ext cx="5132605" cy="68641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2A7C2A0-C79B-51FC-74B8-13E156540F39}"/>
              </a:ext>
            </a:extLst>
          </p:cNvPr>
          <p:cNvSpPr txBox="1"/>
          <p:nvPr/>
        </p:nvSpPr>
        <p:spPr>
          <a:xfrm>
            <a:off x="2863933" y="383929"/>
            <a:ext cx="1505157" cy="400110"/>
          </a:xfrm>
          <a:prstGeom prst="rect">
            <a:avLst/>
          </a:prstGeom>
          <a:noFill/>
        </p:spPr>
        <p:txBody>
          <a:bodyPr wrap="square" lIns="91440" tIns="45720" rIns="91440" bIns="45720" rtlCol="0" anchor="t">
            <a:spAutoFit/>
          </a:bodyPr>
          <a:lstStyle/>
          <a:p>
            <a:r>
              <a:rPr lang="en-US" sz="2000" b="1" dirty="0">
                <a:highlight>
                  <a:srgbClr val="FFFF00"/>
                </a:highlight>
                <a:latin typeface="Arial"/>
                <a:cs typeface="Arial"/>
              </a:rPr>
              <a:t>Land Use</a:t>
            </a:r>
          </a:p>
        </p:txBody>
      </p:sp>
    </p:spTree>
    <p:extLst>
      <p:ext uri="{BB962C8B-B14F-4D97-AF65-F5344CB8AC3E}">
        <p14:creationId xmlns:p14="http://schemas.microsoft.com/office/powerpoint/2010/main" val="3187101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6F38-453F-3B8F-636D-5F9EBAFA0ED3}"/>
              </a:ext>
            </a:extLst>
          </p:cNvPr>
          <p:cNvSpPr>
            <a:spLocks noGrp="1"/>
          </p:cNvSpPr>
          <p:nvPr>
            <p:ph type="title"/>
          </p:nvPr>
        </p:nvSpPr>
        <p:spPr/>
        <p:txBody>
          <a:bodyPr/>
          <a:lstStyle/>
          <a:p>
            <a:r>
              <a:rPr lang="en-US" b="1" i="0" u="none" strike="noStrike" dirty="0">
                <a:solidFill>
                  <a:srgbClr val="198569"/>
                </a:solidFill>
                <a:effectLst/>
                <a:latin typeface="Arial" panose="020B0604020202020204" pitchFamily="34" charset="0"/>
              </a:rPr>
              <a:t>Review of TMDL Study: Benthic Load Reductions</a:t>
            </a:r>
            <a:r>
              <a:rPr lang="en-US" b="0" i="0" dirty="0">
                <a:solidFill>
                  <a:srgbClr val="000000"/>
                </a:solidFill>
                <a:effectLst/>
                <a:latin typeface="Arial" panose="020B0604020202020204" pitchFamily="34" charset="0"/>
              </a:rPr>
              <a:t>​</a:t>
            </a:r>
            <a:endParaRPr lang="en-US" dirty="0"/>
          </a:p>
        </p:txBody>
      </p:sp>
      <p:graphicFrame>
        <p:nvGraphicFramePr>
          <p:cNvPr id="5" name="Content Placeholder 4">
            <a:extLst>
              <a:ext uri="{FF2B5EF4-FFF2-40B4-BE49-F238E27FC236}">
                <a16:creationId xmlns:a16="http://schemas.microsoft.com/office/drawing/2014/main" id="{F23FB629-BE81-64E7-B224-50B6021CAC44}"/>
              </a:ext>
            </a:extLst>
          </p:cNvPr>
          <p:cNvGraphicFramePr>
            <a:graphicFrameLocks noGrp="1"/>
          </p:cNvGraphicFramePr>
          <p:nvPr>
            <p:ph idx="1"/>
            <p:extLst>
              <p:ext uri="{D42A27DB-BD31-4B8C-83A1-F6EECF244321}">
                <p14:modId xmlns:p14="http://schemas.microsoft.com/office/powerpoint/2010/main" val="3377783970"/>
              </p:ext>
            </p:extLst>
          </p:nvPr>
        </p:nvGraphicFramePr>
        <p:xfrm>
          <a:off x="838198" y="1690688"/>
          <a:ext cx="10515602" cy="3810000"/>
        </p:xfrm>
        <a:graphic>
          <a:graphicData uri="http://schemas.openxmlformats.org/drawingml/2006/table">
            <a:tbl>
              <a:tblPr/>
              <a:tblGrid>
                <a:gridCol w="1705465">
                  <a:extLst>
                    <a:ext uri="{9D8B030D-6E8A-4147-A177-3AD203B41FA5}">
                      <a16:colId xmlns:a16="http://schemas.microsoft.com/office/drawing/2014/main" val="1534724593"/>
                    </a:ext>
                  </a:extLst>
                </a:gridCol>
                <a:gridCol w="2013990">
                  <a:extLst>
                    <a:ext uri="{9D8B030D-6E8A-4147-A177-3AD203B41FA5}">
                      <a16:colId xmlns:a16="http://schemas.microsoft.com/office/drawing/2014/main" val="4227823562"/>
                    </a:ext>
                  </a:extLst>
                </a:gridCol>
                <a:gridCol w="1551201">
                  <a:extLst>
                    <a:ext uri="{9D8B030D-6E8A-4147-A177-3AD203B41FA5}">
                      <a16:colId xmlns:a16="http://schemas.microsoft.com/office/drawing/2014/main" val="2072082828"/>
                    </a:ext>
                  </a:extLst>
                </a:gridCol>
                <a:gridCol w="2073982">
                  <a:extLst>
                    <a:ext uri="{9D8B030D-6E8A-4147-A177-3AD203B41FA5}">
                      <a16:colId xmlns:a16="http://schemas.microsoft.com/office/drawing/2014/main" val="108978005"/>
                    </a:ext>
                  </a:extLst>
                </a:gridCol>
                <a:gridCol w="1592535">
                  <a:extLst>
                    <a:ext uri="{9D8B030D-6E8A-4147-A177-3AD203B41FA5}">
                      <a16:colId xmlns:a16="http://schemas.microsoft.com/office/drawing/2014/main" val="3556188232"/>
                    </a:ext>
                  </a:extLst>
                </a:gridCol>
                <a:gridCol w="1578429">
                  <a:extLst>
                    <a:ext uri="{9D8B030D-6E8A-4147-A177-3AD203B41FA5}">
                      <a16:colId xmlns:a16="http://schemas.microsoft.com/office/drawing/2014/main" val="1150823886"/>
                    </a:ext>
                  </a:extLst>
                </a:gridCol>
              </a:tblGrid>
              <a:tr h="662940">
                <a:tc>
                  <a:txBody>
                    <a:bodyPr/>
                    <a:lstStyle/>
                    <a:p>
                      <a:pPr algn="ctr" fontAlgn="base"/>
                      <a:r>
                        <a:rPr lang="en-US" sz="2000" b="1" i="0">
                          <a:solidFill>
                            <a:srgbClr val="FFFFFF"/>
                          </a:solidFill>
                          <a:effectLst/>
                          <a:latin typeface="Calibri" panose="020F0502020204030204" pitchFamily="34" charset="0"/>
                        </a:rPr>
                        <a:t>IP Area</a:t>
                      </a:r>
                      <a:r>
                        <a:rPr lang="en-US" sz="2000" b="1" i="0">
                          <a:solidFill>
                            <a:srgbClr val="000000"/>
                          </a:solidFill>
                          <a:effectLst/>
                          <a:latin typeface="Calibri" panose="020F0502020204030204" pitchFamily="34" charset="0"/>
                        </a:rPr>
                        <a:t>​</a:t>
                      </a:r>
                      <a:endParaRPr lang="en-US" b="1" i="0">
                        <a:solidFill>
                          <a:srgbClr val="FFFFFF"/>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1D6FA9"/>
                    </a:solidFill>
                  </a:tcPr>
                </a:tc>
                <a:tc>
                  <a:txBody>
                    <a:bodyPr/>
                    <a:lstStyle/>
                    <a:p>
                      <a:pPr algn="ctr" fontAlgn="base"/>
                      <a:r>
                        <a:rPr lang="en-US" sz="2000" b="1" i="0" dirty="0">
                          <a:solidFill>
                            <a:srgbClr val="FFFFFF"/>
                          </a:solidFill>
                          <a:effectLst/>
                          <a:latin typeface="Calibri" panose="020F0502020204030204" pitchFamily="34" charset="0"/>
                        </a:rPr>
                        <a:t>Crop, Pasture, Hay (%)</a:t>
                      </a:r>
                      <a:endParaRPr lang="en-US" b="1" i="0" dirty="0">
                        <a:solidFill>
                          <a:srgbClr val="FFFFFF"/>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1D6FA9"/>
                    </a:solidFill>
                  </a:tcPr>
                </a:tc>
                <a:tc>
                  <a:txBody>
                    <a:bodyPr/>
                    <a:lstStyle/>
                    <a:p>
                      <a:pPr algn="ctr" fontAlgn="base"/>
                      <a:r>
                        <a:rPr lang="en-US" sz="2000" b="1" i="0" dirty="0">
                          <a:solidFill>
                            <a:srgbClr val="FFFFFF"/>
                          </a:solidFill>
                          <a:effectLst/>
                          <a:latin typeface="Calibri" panose="020F0502020204030204" pitchFamily="34" charset="0"/>
                        </a:rPr>
                        <a:t>Forest, Trees, Shrubs, Wetland (%)</a:t>
                      </a:r>
                      <a:endParaRPr lang="en-US" b="1" i="0" dirty="0">
                        <a:solidFill>
                          <a:srgbClr val="FFFFFF"/>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1D6FA9"/>
                    </a:solidFill>
                  </a:tcPr>
                </a:tc>
                <a:tc>
                  <a:txBody>
                    <a:bodyPr/>
                    <a:lstStyle/>
                    <a:p>
                      <a:pPr algn="ctr" fontAlgn="base"/>
                      <a:r>
                        <a:rPr lang="en-US" sz="2000" b="1" i="0" dirty="0">
                          <a:solidFill>
                            <a:srgbClr val="FFFFFF"/>
                          </a:solidFill>
                          <a:effectLst/>
                          <a:latin typeface="Calibri" panose="020F0502020204030204" pitchFamily="34" charset="0"/>
                        </a:rPr>
                        <a:t>Developed Pervious and Impervious Areas, Barren, Turfgrass</a:t>
                      </a:r>
                      <a:r>
                        <a:rPr lang="en-US" sz="2000" b="1" i="0" dirty="0">
                          <a:solidFill>
                            <a:srgbClr val="000000"/>
                          </a:solidFill>
                          <a:effectLst/>
                          <a:latin typeface="Calibri" panose="020F0502020204030204" pitchFamily="34" charset="0"/>
                        </a:rPr>
                        <a:t>​ </a:t>
                      </a:r>
                      <a:r>
                        <a:rPr lang="en-US" sz="2000" b="1" i="0" dirty="0">
                          <a:solidFill>
                            <a:schemeClr val="bg1"/>
                          </a:solidFill>
                          <a:effectLst/>
                          <a:latin typeface="Calibri" panose="020F0502020204030204" pitchFamily="34" charset="0"/>
                        </a:rPr>
                        <a:t>(%)</a:t>
                      </a:r>
                      <a:endParaRPr lang="en-US" b="1" i="0" dirty="0">
                        <a:solidFill>
                          <a:schemeClr val="bg1"/>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1D6FA9"/>
                    </a:solidFill>
                  </a:tcPr>
                </a:tc>
                <a:tc>
                  <a:txBody>
                    <a:bodyPr/>
                    <a:lstStyle/>
                    <a:p>
                      <a:pPr algn="ctr" fontAlgn="base"/>
                      <a:r>
                        <a:rPr lang="en-US" sz="2000" b="1" i="0" dirty="0">
                          <a:solidFill>
                            <a:srgbClr val="FFFFFF"/>
                          </a:solidFill>
                          <a:effectLst/>
                          <a:latin typeface="Calibri" panose="020F0502020204030204" pitchFamily="34" charset="0"/>
                        </a:rPr>
                        <a:t>Streambank Erosion (%) </a:t>
                      </a:r>
                      <a:endParaRPr lang="en-US" b="1" i="0" dirty="0">
                        <a:solidFill>
                          <a:srgbClr val="FFFFFF"/>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1D6FA9"/>
                    </a:solidFill>
                  </a:tcPr>
                </a:tc>
                <a:tc>
                  <a:txBody>
                    <a:bodyPr/>
                    <a:lstStyle/>
                    <a:p>
                      <a:pPr algn="ctr" fontAlgn="base"/>
                      <a:r>
                        <a:rPr lang="en-US" sz="2000" b="1" i="0" dirty="0">
                          <a:solidFill>
                            <a:srgbClr val="FFFFFF"/>
                          </a:solidFill>
                          <a:effectLst/>
                          <a:latin typeface="Calibri" panose="020F0502020204030204" pitchFamily="34" charset="0"/>
                        </a:rPr>
                        <a:t>Permitted Sources (%) </a:t>
                      </a:r>
                      <a:endParaRPr lang="en-US" b="1" i="0" dirty="0">
                        <a:solidFill>
                          <a:srgbClr val="FFFFFF"/>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1D6FA9"/>
                    </a:solidFill>
                  </a:tcPr>
                </a:tc>
                <a:extLst>
                  <a:ext uri="{0D108BD9-81ED-4DB2-BD59-A6C34878D82A}">
                    <a16:rowId xmlns:a16="http://schemas.microsoft.com/office/drawing/2014/main" val="2485151354"/>
                  </a:ext>
                </a:extLst>
              </a:tr>
              <a:tr h="365760">
                <a:tc>
                  <a:txBody>
                    <a:bodyPr/>
                    <a:lstStyle/>
                    <a:p>
                      <a:pPr algn="l" fontAlgn="base"/>
                      <a:r>
                        <a:rPr lang="en-US" sz="2000" b="1" i="0" dirty="0">
                          <a:solidFill>
                            <a:srgbClr val="FFFFFF"/>
                          </a:solidFill>
                          <a:effectLst/>
                          <a:latin typeface="Calibri" panose="020F0502020204030204" pitchFamily="34" charset="0"/>
                        </a:rPr>
                        <a:t>Pigg River</a:t>
                      </a:r>
                      <a:endParaRPr lang="en-US" b="1" i="0" dirty="0">
                        <a:solidFill>
                          <a:srgbClr val="FFFFFF"/>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1D6FA9"/>
                    </a:solidFill>
                  </a:tcPr>
                </a:tc>
                <a:tc>
                  <a:txBody>
                    <a:bodyPr/>
                    <a:lstStyle/>
                    <a:p>
                      <a:pPr algn="ctr" fontAlgn="base"/>
                      <a:r>
                        <a:rPr lang="en-US" sz="2000" b="0" i="0" u="none" strike="noStrike" dirty="0">
                          <a:solidFill>
                            <a:srgbClr val="000000"/>
                          </a:solidFill>
                          <a:effectLst/>
                          <a:latin typeface="Calibri" panose="020F0502020204030204" pitchFamily="34" charset="0"/>
                        </a:rPr>
                        <a:t>31.5%</a:t>
                      </a:r>
                      <a:endParaRPr lang="en-US" b="0" i="0" dirty="0">
                        <a:solidFill>
                          <a:srgbClr val="000000"/>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CCD5E2"/>
                    </a:solidFill>
                  </a:tcPr>
                </a:tc>
                <a:tc>
                  <a:txBody>
                    <a:bodyPr/>
                    <a:lstStyle/>
                    <a:p>
                      <a:pPr algn="ctr" fontAlgn="base"/>
                      <a:r>
                        <a:rPr lang="en-US" sz="2000" b="0" i="0" u="none" strike="noStrike">
                          <a:solidFill>
                            <a:srgbClr val="000000"/>
                          </a:solidFill>
                          <a:effectLst/>
                          <a:latin typeface="Calibri" panose="020F0502020204030204" pitchFamily="34" charset="0"/>
                        </a:rPr>
                        <a:t>0%</a:t>
                      </a:r>
                      <a:r>
                        <a:rPr lang="en-US" sz="2000" b="0" i="0">
                          <a:solidFill>
                            <a:srgbClr val="808080"/>
                          </a:solidFill>
                          <a:effectLst/>
                          <a:latin typeface="Calibri" panose="020F0502020204030204" pitchFamily="34" charset="0"/>
                        </a:rPr>
                        <a:t>​</a:t>
                      </a:r>
                      <a:endParaRPr lang="en-US" b="0" i="0">
                        <a:solidFill>
                          <a:srgbClr val="000000"/>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CCD5E2"/>
                    </a:solidFill>
                  </a:tcPr>
                </a:tc>
                <a:tc>
                  <a:txBody>
                    <a:bodyPr/>
                    <a:lstStyle/>
                    <a:p>
                      <a:pPr algn="ctr" fontAlgn="base"/>
                      <a:r>
                        <a:rPr lang="en-US" sz="2000" b="0" i="0" u="none" strike="noStrike" dirty="0">
                          <a:solidFill>
                            <a:srgbClr val="000000"/>
                          </a:solidFill>
                          <a:effectLst/>
                          <a:latin typeface="Calibri" panose="020F0502020204030204" pitchFamily="34" charset="0"/>
                        </a:rPr>
                        <a:t>31.5%</a:t>
                      </a:r>
                      <a:endParaRPr lang="en-US" b="0" i="0" dirty="0">
                        <a:solidFill>
                          <a:srgbClr val="000000"/>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CCD5E2"/>
                    </a:solidFill>
                  </a:tcPr>
                </a:tc>
                <a:tc>
                  <a:txBody>
                    <a:bodyPr/>
                    <a:lstStyle/>
                    <a:p>
                      <a:pPr algn="ctr" fontAlgn="base"/>
                      <a:r>
                        <a:rPr lang="en-US" sz="2000" b="0" i="0" u="none" strike="noStrike" dirty="0">
                          <a:solidFill>
                            <a:srgbClr val="000000"/>
                          </a:solidFill>
                          <a:effectLst/>
                          <a:latin typeface="Calibri" panose="020F0502020204030204" pitchFamily="34" charset="0"/>
                        </a:rPr>
                        <a:t>31.5%</a:t>
                      </a:r>
                      <a:r>
                        <a:rPr lang="en-US" sz="2000" b="0" i="0" dirty="0">
                          <a:solidFill>
                            <a:srgbClr val="808080"/>
                          </a:solidFill>
                          <a:effectLst/>
                          <a:latin typeface="Calibri" panose="020F0502020204030204" pitchFamily="34" charset="0"/>
                        </a:rPr>
                        <a:t>​</a:t>
                      </a:r>
                      <a:endParaRPr lang="en-US" b="0" i="0" dirty="0">
                        <a:solidFill>
                          <a:srgbClr val="000000"/>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CCD5E2"/>
                    </a:solidFill>
                  </a:tcPr>
                </a:tc>
                <a:tc>
                  <a:txBody>
                    <a:bodyPr/>
                    <a:lstStyle/>
                    <a:p>
                      <a:pPr algn="ctr" fontAlgn="base"/>
                      <a:r>
                        <a:rPr lang="en-US" sz="2000" b="0" i="0" u="none" strike="noStrike">
                          <a:solidFill>
                            <a:srgbClr val="000000"/>
                          </a:solidFill>
                          <a:effectLst/>
                          <a:latin typeface="Calibri" panose="020F0502020204030204" pitchFamily="34" charset="0"/>
                        </a:rPr>
                        <a:t>0%</a:t>
                      </a:r>
                      <a:r>
                        <a:rPr lang="en-US" sz="2000" b="0" i="0">
                          <a:solidFill>
                            <a:srgbClr val="808080"/>
                          </a:solidFill>
                          <a:effectLst/>
                          <a:latin typeface="Calibri" panose="020F0502020204030204" pitchFamily="34" charset="0"/>
                        </a:rPr>
                        <a:t>​</a:t>
                      </a:r>
                      <a:endParaRPr lang="en-US" b="0" i="0">
                        <a:solidFill>
                          <a:srgbClr val="000000"/>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CCD5E2"/>
                    </a:solidFill>
                  </a:tcPr>
                </a:tc>
                <a:extLst>
                  <a:ext uri="{0D108BD9-81ED-4DB2-BD59-A6C34878D82A}">
                    <a16:rowId xmlns:a16="http://schemas.microsoft.com/office/drawing/2014/main" val="3301800926"/>
                  </a:ext>
                </a:extLst>
              </a:tr>
              <a:tr h="327660">
                <a:tc>
                  <a:txBody>
                    <a:bodyPr/>
                    <a:lstStyle/>
                    <a:p>
                      <a:pPr algn="l" fontAlgn="base"/>
                      <a:r>
                        <a:rPr lang="en-US" sz="2000" b="1" i="0" dirty="0">
                          <a:solidFill>
                            <a:srgbClr val="FFFFFF"/>
                          </a:solidFill>
                          <a:effectLst/>
                          <a:latin typeface="Calibri" panose="020F0502020204030204" pitchFamily="34" charset="0"/>
                        </a:rPr>
                        <a:t>Poplar Branch</a:t>
                      </a:r>
                      <a:endParaRPr lang="en-US" b="1" i="0" dirty="0">
                        <a:solidFill>
                          <a:srgbClr val="FFFFFF"/>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1D6FA9"/>
                    </a:solidFill>
                  </a:tcPr>
                </a:tc>
                <a:tc>
                  <a:txBody>
                    <a:bodyPr/>
                    <a:lstStyle/>
                    <a:p>
                      <a:pPr algn="ctr" fontAlgn="base"/>
                      <a:r>
                        <a:rPr lang="en-US" sz="2000" b="0" i="0" u="none" strike="noStrike" dirty="0">
                          <a:solidFill>
                            <a:srgbClr val="000000"/>
                          </a:solidFill>
                          <a:effectLst/>
                          <a:latin typeface="Calibri" panose="020F0502020204030204" pitchFamily="34" charset="0"/>
                        </a:rPr>
                        <a:t>56.1%</a:t>
                      </a:r>
                      <a:endParaRPr lang="en-US" b="0" i="0" dirty="0">
                        <a:solidFill>
                          <a:srgbClr val="000000"/>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E7EBF1"/>
                    </a:solidFill>
                  </a:tcPr>
                </a:tc>
                <a:tc>
                  <a:txBody>
                    <a:bodyPr/>
                    <a:lstStyle/>
                    <a:p>
                      <a:pPr algn="ctr" fontAlgn="base"/>
                      <a:r>
                        <a:rPr lang="en-US" sz="2000" b="0" i="0" u="none" strike="noStrike">
                          <a:solidFill>
                            <a:srgbClr val="000000"/>
                          </a:solidFill>
                          <a:effectLst/>
                          <a:latin typeface="Calibri" panose="020F0502020204030204" pitchFamily="34" charset="0"/>
                        </a:rPr>
                        <a:t>0%</a:t>
                      </a:r>
                      <a:r>
                        <a:rPr lang="en-US" sz="2000" b="0" i="0">
                          <a:solidFill>
                            <a:srgbClr val="808080"/>
                          </a:solidFill>
                          <a:effectLst/>
                          <a:latin typeface="Calibri" panose="020F0502020204030204" pitchFamily="34" charset="0"/>
                        </a:rPr>
                        <a:t>​</a:t>
                      </a:r>
                      <a:endParaRPr lang="en-US" b="0" i="0">
                        <a:solidFill>
                          <a:srgbClr val="000000"/>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E7EBF1"/>
                    </a:solidFill>
                  </a:tcPr>
                </a:tc>
                <a:tc>
                  <a:txBody>
                    <a:bodyPr/>
                    <a:lstStyle/>
                    <a:p>
                      <a:pPr algn="ctr" fontAlgn="base"/>
                      <a:r>
                        <a:rPr lang="en-US" sz="2000" b="0" i="0" u="none" strike="noStrike" dirty="0">
                          <a:solidFill>
                            <a:srgbClr val="000000"/>
                          </a:solidFill>
                          <a:effectLst/>
                          <a:latin typeface="Calibri" panose="020F0502020204030204" pitchFamily="34" charset="0"/>
                        </a:rPr>
                        <a:t>56.1%</a:t>
                      </a:r>
                      <a:r>
                        <a:rPr lang="en-US" sz="2000" b="0" i="0" dirty="0">
                          <a:solidFill>
                            <a:srgbClr val="808080"/>
                          </a:solidFill>
                          <a:effectLst/>
                          <a:latin typeface="Calibri" panose="020F0502020204030204" pitchFamily="34" charset="0"/>
                        </a:rPr>
                        <a:t>​</a:t>
                      </a:r>
                      <a:endParaRPr lang="en-US" sz="2000" b="0" i="0" dirty="0">
                        <a:solidFill>
                          <a:srgbClr val="000000"/>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E7EBF1"/>
                    </a:solidFill>
                  </a:tcPr>
                </a:tc>
                <a:tc>
                  <a:txBody>
                    <a:bodyPr/>
                    <a:lstStyle/>
                    <a:p>
                      <a:pPr algn="ctr" fontAlgn="base"/>
                      <a:r>
                        <a:rPr lang="en-US" sz="2000" b="0" i="0" u="none" strike="noStrike" dirty="0">
                          <a:solidFill>
                            <a:srgbClr val="000000"/>
                          </a:solidFill>
                          <a:effectLst/>
                          <a:latin typeface="Calibri" panose="020F0502020204030204" pitchFamily="34" charset="0"/>
                        </a:rPr>
                        <a:t>56.1%</a:t>
                      </a:r>
                      <a:r>
                        <a:rPr lang="en-US" sz="2000" b="0" i="0" dirty="0">
                          <a:solidFill>
                            <a:srgbClr val="808080"/>
                          </a:solidFill>
                          <a:effectLst/>
                          <a:latin typeface="Calibri" panose="020F0502020204030204" pitchFamily="34" charset="0"/>
                        </a:rPr>
                        <a:t>​</a:t>
                      </a:r>
                      <a:endParaRPr lang="en-US" b="0" i="0" dirty="0">
                        <a:solidFill>
                          <a:srgbClr val="000000"/>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E7EBF1"/>
                    </a:solidFill>
                  </a:tcPr>
                </a:tc>
                <a:tc>
                  <a:txBody>
                    <a:bodyPr/>
                    <a:lstStyle/>
                    <a:p>
                      <a:pPr algn="ctr" fontAlgn="base"/>
                      <a:r>
                        <a:rPr lang="en-US" sz="2000" b="0" i="0" u="none" strike="noStrike">
                          <a:solidFill>
                            <a:srgbClr val="000000"/>
                          </a:solidFill>
                          <a:effectLst/>
                          <a:latin typeface="Calibri" panose="020F0502020204030204" pitchFamily="34" charset="0"/>
                        </a:rPr>
                        <a:t>0%</a:t>
                      </a:r>
                      <a:r>
                        <a:rPr lang="en-US" sz="2000" b="0" i="0">
                          <a:solidFill>
                            <a:srgbClr val="808080"/>
                          </a:solidFill>
                          <a:effectLst/>
                          <a:latin typeface="Calibri" panose="020F0502020204030204" pitchFamily="34" charset="0"/>
                        </a:rPr>
                        <a:t>​</a:t>
                      </a:r>
                      <a:endParaRPr lang="en-US" b="0" i="0">
                        <a:solidFill>
                          <a:srgbClr val="000000"/>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E7EBF1"/>
                    </a:solidFill>
                  </a:tcPr>
                </a:tc>
                <a:extLst>
                  <a:ext uri="{0D108BD9-81ED-4DB2-BD59-A6C34878D82A}">
                    <a16:rowId xmlns:a16="http://schemas.microsoft.com/office/drawing/2014/main" val="3629045284"/>
                  </a:ext>
                </a:extLst>
              </a:tr>
              <a:tr h="327660">
                <a:tc>
                  <a:txBody>
                    <a:bodyPr/>
                    <a:lstStyle/>
                    <a:p>
                      <a:pPr algn="l" fontAlgn="base"/>
                      <a:r>
                        <a:rPr lang="en-US" sz="2000" b="1" i="0" dirty="0">
                          <a:solidFill>
                            <a:srgbClr val="FFFFFF"/>
                          </a:solidFill>
                          <a:effectLst/>
                          <a:latin typeface="Calibri" panose="020F0502020204030204" pitchFamily="34" charset="0"/>
                        </a:rPr>
                        <a:t>Fryingpan Creek</a:t>
                      </a:r>
                      <a:r>
                        <a:rPr lang="en-US" sz="2000" b="1" i="0" dirty="0">
                          <a:solidFill>
                            <a:srgbClr val="000000"/>
                          </a:solidFill>
                          <a:effectLst/>
                          <a:latin typeface="Calibri" panose="020F0502020204030204" pitchFamily="34" charset="0"/>
                        </a:rPr>
                        <a:t>​</a:t>
                      </a:r>
                      <a:endParaRPr lang="en-US" b="1" i="0" dirty="0">
                        <a:solidFill>
                          <a:srgbClr val="FFFFFF"/>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1D6FA9"/>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Calibri" panose="020F0502020204030204" pitchFamily="34" charset="0"/>
                        </a:rPr>
                        <a:t>76.1%</a:t>
                      </a:r>
                      <a:r>
                        <a:rPr lang="en-US" sz="2000" b="0" i="0" dirty="0">
                          <a:solidFill>
                            <a:srgbClr val="808080"/>
                          </a:solidFill>
                          <a:effectLst/>
                          <a:latin typeface="Calibri" panose="020F0502020204030204" pitchFamily="34" charset="0"/>
                        </a:rPr>
                        <a:t>​</a:t>
                      </a:r>
                      <a:endParaRPr lang="en-US" b="0" i="0" dirty="0">
                        <a:solidFill>
                          <a:srgbClr val="000000"/>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CCD5E2"/>
                    </a:solidFill>
                  </a:tcPr>
                </a:tc>
                <a:tc>
                  <a:txBody>
                    <a:bodyPr/>
                    <a:lstStyle/>
                    <a:p>
                      <a:pPr algn="ctr" fontAlgn="base"/>
                      <a:r>
                        <a:rPr lang="en-US" sz="2000" b="0" i="0" u="none" strike="noStrike">
                          <a:solidFill>
                            <a:srgbClr val="000000"/>
                          </a:solidFill>
                          <a:effectLst/>
                          <a:latin typeface="Calibri" panose="020F0502020204030204" pitchFamily="34" charset="0"/>
                        </a:rPr>
                        <a:t>0%</a:t>
                      </a:r>
                      <a:r>
                        <a:rPr lang="en-US" sz="2000" b="0" i="0">
                          <a:solidFill>
                            <a:srgbClr val="808080"/>
                          </a:solidFill>
                          <a:effectLst/>
                          <a:latin typeface="Calibri" panose="020F0502020204030204" pitchFamily="34" charset="0"/>
                        </a:rPr>
                        <a:t>​</a:t>
                      </a:r>
                      <a:endParaRPr lang="en-US" b="0" i="0">
                        <a:solidFill>
                          <a:srgbClr val="000000"/>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CCD5E2"/>
                    </a:solidFill>
                  </a:tcPr>
                </a:tc>
                <a:tc>
                  <a:txBody>
                    <a:bodyPr/>
                    <a:lstStyle/>
                    <a:p>
                      <a:pPr algn="ctr" fontAlgn="base"/>
                      <a:r>
                        <a:rPr lang="en-US" sz="2000" b="0" i="0" u="none" strike="noStrike" dirty="0">
                          <a:solidFill>
                            <a:srgbClr val="000000"/>
                          </a:solidFill>
                          <a:effectLst/>
                          <a:latin typeface="Calibri" panose="020F0502020204030204" pitchFamily="34" charset="0"/>
                        </a:rPr>
                        <a:t>76.1%</a:t>
                      </a:r>
                      <a:endParaRPr lang="en-US" b="0" i="0" dirty="0">
                        <a:solidFill>
                          <a:srgbClr val="000000"/>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CCD5E2"/>
                    </a:solidFill>
                  </a:tcPr>
                </a:tc>
                <a:tc>
                  <a:txBody>
                    <a:bodyPr/>
                    <a:lstStyle/>
                    <a:p>
                      <a:pPr algn="ctr" fontAlgn="base"/>
                      <a:r>
                        <a:rPr lang="en-US" sz="2000" b="0" i="0" u="none" strike="noStrike" dirty="0">
                          <a:solidFill>
                            <a:srgbClr val="000000"/>
                          </a:solidFill>
                          <a:effectLst/>
                          <a:latin typeface="Calibri" panose="020F0502020204030204" pitchFamily="34" charset="0"/>
                        </a:rPr>
                        <a:t>76.1%</a:t>
                      </a:r>
                      <a:r>
                        <a:rPr lang="en-US" sz="2000" b="0" i="0" dirty="0">
                          <a:solidFill>
                            <a:srgbClr val="808080"/>
                          </a:solidFill>
                          <a:effectLst/>
                          <a:latin typeface="Calibri" panose="020F0502020204030204" pitchFamily="34" charset="0"/>
                        </a:rPr>
                        <a:t>​</a:t>
                      </a:r>
                      <a:endParaRPr lang="en-US" b="0" i="0" dirty="0">
                        <a:solidFill>
                          <a:srgbClr val="000000"/>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CCD5E2"/>
                    </a:solidFill>
                  </a:tcPr>
                </a:tc>
                <a:tc>
                  <a:txBody>
                    <a:bodyPr/>
                    <a:lstStyle/>
                    <a:p>
                      <a:pPr algn="ctr" fontAlgn="base"/>
                      <a:r>
                        <a:rPr lang="en-US" sz="2000" b="0" i="0" u="none" strike="noStrike">
                          <a:solidFill>
                            <a:srgbClr val="000000"/>
                          </a:solidFill>
                          <a:effectLst/>
                          <a:latin typeface="Calibri" panose="020F0502020204030204" pitchFamily="34" charset="0"/>
                        </a:rPr>
                        <a:t>0%</a:t>
                      </a:r>
                      <a:r>
                        <a:rPr lang="en-US" sz="2000" b="0" i="0">
                          <a:solidFill>
                            <a:srgbClr val="808080"/>
                          </a:solidFill>
                          <a:effectLst/>
                          <a:latin typeface="Calibri" panose="020F0502020204030204" pitchFamily="34" charset="0"/>
                        </a:rPr>
                        <a:t>​</a:t>
                      </a:r>
                      <a:endParaRPr lang="en-US" b="0" i="0">
                        <a:solidFill>
                          <a:srgbClr val="000000"/>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CCD5E2"/>
                    </a:solidFill>
                  </a:tcPr>
                </a:tc>
                <a:extLst>
                  <a:ext uri="{0D108BD9-81ED-4DB2-BD59-A6C34878D82A}">
                    <a16:rowId xmlns:a16="http://schemas.microsoft.com/office/drawing/2014/main" val="2795906261"/>
                  </a:ext>
                </a:extLst>
              </a:tr>
              <a:tr h="327660">
                <a:tc>
                  <a:txBody>
                    <a:bodyPr/>
                    <a:lstStyle/>
                    <a:p>
                      <a:pPr algn="l" fontAlgn="base"/>
                      <a:r>
                        <a:rPr lang="en-US" sz="2000" b="1" i="0" dirty="0">
                          <a:solidFill>
                            <a:srgbClr val="FFFFFF"/>
                          </a:solidFill>
                          <a:effectLst/>
                          <a:latin typeface="Calibri" panose="020F0502020204030204" pitchFamily="34" charset="0"/>
                        </a:rPr>
                        <a:t>Beaverdam Creek </a:t>
                      </a:r>
                      <a:endParaRPr lang="en-US" b="1" i="0" dirty="0">
                        <a:solidFill>
                          <a:srgbClr val="FFFFFF"/>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1D6FA9"/>
                    </a:solidFill>
                  </a:tcPr>
                </a:tc>
                <a:tc>
                  <a:txBody>
                    <a:bodyPr/>
                    <a:lstStyle/>
                    <a:p>
                      <a:pPr algn="ctr" fontAlgn="base"/>
                      <a:r>
                        <a:rPr lang="en-US" sz="2000" b="0" i="0" u="none" strike="noStrike" dirty="0">
                          <a:solidFill>
                            <a:srgbClr val="000000"/>
                          </a:solidFill>
                          <a:effectLst/>
                          <a:latin typeface="Calibri" panose="020F0502020204030204" pitchFamily="34" charset="0"/>
                        </a:rPr>
                        <a:t>30.4%</a:t>
                      </a:r>
                      <a:r>
                        <a:rPr lang="en-US" sz="2000" b="0" i="0" dirty="0">
                          <a:solidFill>
                            <a:srgbClr val="808080"/>
                          </a:solidFill>
                          <a:effectLst/>
                          <a:latin typeface="Calibri" panose="020F0502020204030204" pitchFamily="34" charset="0"/>
                        </a:rPr>
                        <a:t>​</a:t>
                      </a:r>
                      <a:endParaRPr lang="en-US" sz="2000" b="0" i="0" dirty="0">
                        <a:solidFill>
                          <a:srgbClr val="000000"/>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E7EBF1"/>
                    </a:solidFill>
                  </a:tcPr>
                </a:tc>
                <a:tc>
                  <a:txBody>
                    <a:bodyPr/>
                    <a:lstStyle/>
                    <a:p>
                      <a:pPr algn="ctr" fontAlgn="base"/>
                      <a:r>
                        <a:rPr lang="en-US" sz="2000" b="0" i="0" u="none" strike="noStrike" dirty="0">
                          <a:solidFill>
                            <a:srgbClr val="000000"/>
                          </a:solidFill>
                          <a:effectLst/>
                          <a:latin typeface="Calibri" panose="020F0502020204030204" pitchFamily="34" charset="0"/>
                        </a:rPr>
                        <a:t>0%</a:t>
                      </a:r>
                      <a:r>
                        <a:rPr lang="en-US" sz="2000" b="0" i="0" dirty="0">
                          <a:solidFill>
                            <a:srgbClr val="808080"/>
                          </a:solidFill>
                          <a:effectLst/>
                          <a:latin typeface="Calibri" panose="020F0502020204030204" pitchFamily="34" charset="0"/>
                        </a:rPr>
                        <a:t>​</a:t>
                      </a:r>
                      <a:endParaRPr lang="en-US" b="0" i="0" dirty="0">
                        <a:solidFill>
                          <a:srgbClr val="000000"/>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E7EBF1"/>
                    </a:solidFill>
                  </a:tcPr>
                </a:tc>
                <a:tc>
                  <a:txBody>
                    <a:bodyPr/>
                    <a:lstStyle/>
                    <a:p>
                      <a:pPr algn="ctr" fontAlgn="base"/>
                      <a:r>
                        <a:rPr lang="en-US" sz="2000" b="0" i="0" u="none" strike="noStrike" dirty="0">
                          <a:solidFill>
                            <a:srgbClr val="000000"/>
                          </a:solidFill>
                          <a:effectLst/>
                          <a:latin typeface="Calibri" panose="020F0502020204030204" pitchFamily="34" charset="0"/>
                        </a:rPr>
                        <a:t>30.4%</a:t>
                      </a:r>
                      <a:r>
                        <a:rPr lang="en-US" sz="2000" b="0" i="0" dirty="0">
                          <a:solidFill>
                            <a:srgbClr val="808080"/>
                          </a:solidFill>
                          <a:effectLst/>
                          <a:latin typeface="Calibri" panose="020F0502020204030204" pitchFamily="34" charset="0"/>
                        </a:rPr>
                        <a:t>​</a:t>
                      </a:r>
                      <a:endParaRPr lang="en-US" b="0" i="0" dirty="0">
                        <a:solidFill>
                          <a:srgbClr val="000000"/>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E7EBF1"/>
                    </a:solidFill>
                  </a:tcPr>
                </a:tc>
                <a:tc>
                  <a:txBody>
                    <a:bodyPr/>
                    <a:lstStyle/>
                    <a:p>
                      <a:pPr algn="ctr" fontAlgn="base"/>
                      <a:r>
                        <a:rPr lang="en-US" sz="2000" b="0" i="0" u="none" strike="noStrike" dirty="0">
                          <a:solidFill>
                            <a:srgbClr val="000000"/>
                          </a:solidFill>
                          <a:effectLst/>
                          <a:latin typeface="Calibri" panose="020F0502020204030204" pitchFamily="34" charset="0"/>
                        </a:rPr>
                        <a:t>30.4%</a:t>
                      </a:r>
                      <a:r>
                        <a:rPr lang="en-US" sz="2000" b="0" i="0" dirty="0">
                          <a:solidFill>
                            <a:srgbClr val="808080"/>
                          </a:solidFill>
                          <a:effectLst/>
                          <a:latin typeface="Calibri" panose="020F0502020204030204" pitchFamily="34" charset="0"/>
                        </a:rPr>
                        <a:t>​</a:t>
                      </a:r>
                      <a:endParaRPr lang="en-US" b="0" i="0" dirty="0">
                        <a:solidFill>
                          <a:srgbClr val="000000"/>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E7EBF1"/>
                    </a:solidFill>
                  </a:tcPr>
                </a:tc>
                <a:tc>
                  <a:txBody>
                    <a:bodyPr/>
                    <a:lstStyle/>
                    <a:p>
                      <a:pPr algn="ctr" fontAlgn="base"/>
                      <a:r>
                        <a:rPr lang="en-US" sz="2000" b="0" i="0" u="none" strike="noStrike" dirty="0">
                          <a:solidFill>
                            <a:srgbClr val="000000"/>
                          </a:solidFill>
                          <a:effectLst/>
                          <a:latin typeface="Calibri" panose="020F0502020204030204" pitchFamily="34" charset="0"/>
                        </a:rPr>
                        <a:t>0%</a:t>
                      </a:r>
                      <a:r>
                        <a:rPr lang="en-US" sz="2000" b="0" i="0" dirty="0">
                          <a:solidFill>
                            <a:srgbClr val="808080"/>
                          </a:solidFill>
                          <a:effectLst/>
                          <a:latin typeface="Calibri" panose="020F0502020204030204" pitchFamily="34" charset="0"/>
                        </a:rPr>
                        <a:t>​</a:t>
                      </a:r>
                      <a:endParaRPr lang="en-US" b="0" i="0" dirty="0">
                        <a:solidFill>
                          <a:srgbClr val="000000"/>
                        </a:solidFill>
                        <a:effectLst/>
                      </a:endParaRPr>
                    </a:p>
                  </a:txBody>
                  <a:tcPr anchor="ctr">
                    <a:lnL w="10919" cap="flat" cmpd="sng" algn="ctr">
                      <a:solidFill>
                        <a:srgbClr val="FFFFFF"/>
                      </a:solidFill>
                      <a:prstDash val="solid"/>
                      <a:round/>
                      <a:headEnd type="none" w="med" len="med"/>
                      <a:tailEnd type="none" w="med" len="med"/>
                    </a:lnL>
                    <a:lnR w="10919" cap="flat" cmpd="sng" algn="ctr">
                      <a:solidFill>
                        <a:srgbClr val="FFFFFF"/>
                      </a:solidFill>
                      <a:prstDash val="solid"/>
                      <a:round/>
                      <a:headEnd type="none" w="med" len="med"/>
                      <a:tailEnd type="none" w="med" len="med"/>
                    </a:lnR>
                    <a:lnT w="10919" cap="flat" cmpd="sng" algn="ctr">
                      <a:solidFill>
                        <a:srgbClr val="FFFFFF"/>
                      </a:solidFill>
                      <a:prstDash val="solid"/>
                      <a:round/>
                      <a:headEnd type="none" w="med" len="med"/>
                      <a:tailEnd type="none" w="med" len="med"/>
                    </a:lnT>
                    <a:lnB w="10919" cap="flat" cmpd="sng" algn="ctr">
                      <a:solidFill>
                        <a:srgbClr val="FFFFFF"/>
                      </a:solidFill>
                      <a:prstDash val="solid"/>
                      <a:round/>
                      <a:headEnd type="none" w="med" len="med"/>
                      <a:tailEnd type="none" w="med" len="med"/>
                    </a:lnB>
                    <a:solidFill>
                      <a:srgbClr val="E7EBF1"/>
                    </a:solidFill>
                  </a:tcPr>
                </a:tc>
                <a:extLst>
                  <a:ext uri="{0D108BD9-81ED-4DB2-BD59-A6C34878D82A}">
                    <a16:rowId xmlns:a16="http://schemas.microsoft.com/office/drawing/2014/main" val="2485102581"/>
                  </a:ext>
                </a:extLst>
              </a:tr>
            </a:tbl>
          </a:graphicData>
        </a:graphic>
      </p:graphicFrame>
      <p:sp>
        <p:nvSpPr>
          <p:cNvPr id="6" name="Rectangle 1">
            <a:extLst>
              <a:ext uri="{FF2B5EF4-FFF2-40B4-BE49-F238E27FC236}">
                <a16:creationId xmlns:a16="http://schemas.microsoft.com/office/drawing/2014/main" id="{EB75A336-187E-0DAB-4FE6-36E722BDB26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39245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Welcome and Introductions</a:t>
            </a:r>
          </a:p>
        </p:txBody>
      </p:sp>
      <p:sp>
        <p:nvSpPr>
          <p:cNvPr id="3" name="Content Placeholder 2"/>
          <p:cNvSpPr>
            <a:spLocks noGrp="1"/>
          </p:cNvSpPr>
          <p:nvPr>
            <p:ph idx="1"/>
          </p:nvPr>
        </p:nvSpPr>
        <p:spPr/>
        <p:txBody>
          <a:bodyPr>
            <a:normAutofit/>
          </a:bodyPr>
          <a:lstStyle/>
          <a:p>
            <a:pPr lvl="1"/>
            <a:endParaRPr lang="en-US" sz="2800" dirty="0"/>
          </a:p>
          <a:p>
            <a:pPr lvl="1"/>
            <a:r>
              <a:rPr lang="en-US" sz="2800" dirty="0"/>
              <a:t>DEQ Staff</a:t>
            </a:r>
          </a:p>
          <a:p>
            <a:pPr lvl="1"/>
            <a:endParaRPr lang="en-US" sz="2800" dirty="0"/>
          </a:p>
          <a:p>
            <a:pPr lvl="1"/>
            <a:r>
              <a:rPr lang="en-US" sz="2800" dirty="0"/>
              <a:t>Meeting Attendees</a:t>
            </a:r>
            <a:endParaRPr lang="en-US" sz="2400" dirty="0"/>
          </a:p>
          <a:p>
            <a:pPr marL="1371600" lvl="3" indent="0">
              <a:buNone/>
            </a:pPr>
            <a:endParaRPr lang="en-US" dirty="0"/>
          </a:p>
        </p:txBody>
      </p:sp>
      <p:sp>
        <p:nvSpPr>
          <p:cNvPr id="6" name="Footer Placeholder 3">
            <a:extLst>
              <a:ext uri="{FF2B5EF4-FFF2-40B4-BE49-F238E27FC236}">
                <a16:creationId xmlns:a16="http://schemas.microsoft.com/office/drawing/2014/main" id="{6D98C089-1F67-1F84-B995-682B33561897}"/>
              </a:ext>
            </a:extLst>
          </p:cNvPr>
          <p:cNvSpPr txBox="1">
            <a:spLocks/>
          </p:cNvSpPr>
          <p:nvPr/>
        </p:nvSpPr>
        <p:spPr>
          <a:xfrm>
            <a:off x="838200" y="6311900"/>
            <a:ext cx="10515600" cy="4095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ln>
                  <a:noFill/>
                </a:ln>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1C9B584-852F-4056-BF30-ABA66A23FD41}" type="slidenum">
              <a:rPr lang="en-US" sz="1200" smtClean="0"/>
              <a:pPr/>
              <a:t>2</a:t>
            </a:fld>
            <a:r>
              <a:rPr lang="en-US" dirty="0"/>
              <a:t>					</a:t>
            </a:r>
            <a:endParaRPr lang="en-US" dirty="0">
              <a:solidFill>
                <a:srgbClr val="256EAB"/>
              </a:solidFill>
            </a:endParaRPr>
          </a:p>
        </p:txBody>
      </p:sp>
    </p:spTree>
    <p:extLst>
      <p:ext uri="{BB962C8B-B14F-4D97-AF65-F5344CB8AC3E}">
        <p14:creationId xmlns:p14="http://schemas.microsoft.com/office/powerpoint/2010/main" val="4264269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BB3C-EC42-F7C2-46D3-1E7BD105435C}"/>
              </a:ext>
            </a:extLst>
          </p:cNvPr>
          <p:cNvSpPr>
            <a:spLocks noGrp="1"/>
          </p:cNvSpPr>
          <p:nvPr>
            <p:ph type="title"/>
          </p:nvPr>
        </p:nvSpPr>
        <p:spPr>
          <a:xfrm>
            <a:off x="-285751" y="590624"/>
            <a:ext cx="12763499" cy="725488"/>
          </a:xfrm>
        </p:spPr>
        <p:txBody>
          <a:bodyPr>
            <a:normAutofit fontScale="90000"/>
          </a:bodyPr>
          <a:lstStyle/>
          <a:p>
            <a:pPr algn="ctr"/>
            <a:r>
              <a:rPr lang="en-US" dirty="0"/>
              <a:t>Average annual load distribution, reduction, and allowable load by source-</a:t>
            </a:r>
            <a:br>
              <a:rPr lang="en-US" dirty="0"/>
            </a:br>
            <a:r>
              <a:rPr lang="en-US" dirty="0"/>
              <a:t>Beaverdam Creek</a:t>
            </a:r>
          </a:p>
        </p:txBody>
      </p:sp>
      <p:graphicFrame>
        <p:nvGraphicFramePr>
          <p:cNvPr id="5" name="Content Placeholder 3">
            <a:extLst>
              <a:ext uri="{FF2B5EF4-FFF2-40B4-BE49-F238E27FC236}">
                <a16:creationId xmlns:a16="http://schemas.microsoft.com/office/drawing/2014/main" id="{E2E9CDEF-947C-2096-616C-1C65357496C9}"/>
              </a:ext>
            </a:extLst>
          </p:cNvPr>
          <p:cNvGraphicFramePr>
            <a:graphicFrameLocks/>
          </p:cNvGraphicFramePr>
          <p:nvPr>
            <p:extLst>
              <p:ext uri="{D42A27DB-BD31-4B8C-83A1-F6EECF244321}">
                <p14:modId xmlns:p14="http://schemas.microsoft.com/office/powerpoint/2010/main" val="2082881796"/>
              </p:ext>
            </p:extLst>
          </p:nvPr>
        </p:nvGraphicFramePr>
        <p:xfrm>
          <a:off x="1161708" y="1467000"/>
          <a:ext cx="9868582" cy="2876291"/>
        </p:xfrm>
        <a:graphic>
          <a:graphicData uri="http://schemas.openxmlformats.org/drawingml/2006/table">
            <a:tbl>
              <a:tblPr firstRow="1" firstCol="1" bandRow="1">
                <a:tableStyleId>{00A15C55-8517-42AA-B614-E9B94910E393}</a:tableStyleId>
              </a:tblPr>
              <a:tblGrid>
                <a:gridCol w="1401544">
                  <a:extLst>
                    <a:ext uri="{9D8B030D-6E8A-4147-A177-3AD203B41FA5}">
                      <a16:colId xmlns:a16="http://schemas.microsoft.com/office/drawing/2014/main" val="20000"/>
                    </a:ext>
                  </a:extLst>
                </a:gridCol>
                <a:gridCol w="1103832">
                  <a:extLst>
                    <a:ext uri="{9D8B030D-6E8A-4147-A177-3AD203B41FA5}">
                      <a16:colId xmlns:a16="http://schemas.microsoft.com/office/drawing/2014/main" val="3387358725"/>
                    </a:ext>
                  </a:extLst>
                </a:gridCol>
                <a:gridCol w="1726466">
                  <a:extLst>
                    <a:ext uri="{9D8B030D-6E8A-4147-A177-3AD203B41FA5}">
                      <a16:colId xmlns:a16="http://schemas.microsoft.com/office/drawing/2014/main" val="20001"/>
                    </a:ext>
                  </a:extLst>
                </a:gridCol>
                <a:gridCol w="1817935">
                  <a:extLst>
                    <a:ext uri="{9D8B030D-6E8A-4147-A177-3AD203B41FA5}">
                      <a16:colId xmlns:a16="http://schemas.microsoft.com/office/drawing/2014/main" val="20003"/>
                    </a:ext>
                  </a:extLst>
                </a:gridCol>
                <a:gridCol w="2012304">
                  <a:extLst>
                    <a:ext uri="{9D8B030D-6E8A-4147-A177-3AD203B41FA5}">
                      <a16:colId xmlns:a16="http://schemas.microsoft.com/office/drawing/2014/main" val="20004"/>
                    </a:ext>
                  </a:extLst>
                </a:gridCol>
                <a:gridCol w="1806501">
                  <a:extLst>
                    <a:ext uri="{9D8B030D-6E8A-4147-A177-3AD203B41FA5}">
                      <a16:colId xmlns:a16="http://schemas.microsoft.com/office/drawing/2014/main" val="2878442173"/>
                    </a:ext>
                  </a:extLst>
                </a:gridCol>
              </a:tblGrid>
              <a:tr h="795915">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effectLst/>
                        </a:rPr>
                        <a:t>Percent Reduction in Bacteria Loads Needed</a:t>
                      </a:r>
                      <a:endParaRPr lang="en-US" sz="2800" b="1" dirty="0">
                        <a:effectLst/>
                        <a:latin typeface="Times New Roman" panose="02020603050405020304" pitchFamily="18" charset="0"/>
                        <a:cs typeface="Times New Roman" panose="02020603050405020304" pitchFamily="18" charset="0"/>
                      </a:endParaRPr>
                    </a:p>
                  </a:txBody>
                  <a:tcPr marL="48176" marR="48176" marT="0" marB="0" anchor="ctr">
                    <a:solidFill>
                      <a:srgbClr val="1D6FA9"/>
                    </a:solidFill>
                  </a:tcPr>
                </a:tc>
                <a:tc hMerge="1">
                  <a:txBody>
                    <a:bodyPr/>
                    <a:lstStyle/>
                    <a:p>
                      <a:pPr marL="0" marR="0" algn="ctr">
                        <a:lnSpc>
                          <a:spcPct val="100000"/>
                        </a:lnSpc>
                        <a:spcBef>
                          <a:spcPts val="0"/>
                        </a:spcBef>
                        <a:spcAft>
                          <a:spcPts val="0"/>
                        </a:spcAft>
                      </a:pPr>
                      <a:endParaRPr lang="en-US" sz="2800" dirty="0">
                        <a:effectLst/>
                        <a:latin typeface="+mn-lt"/>
                        <a:ea typeface="Batang"/>
                        <a:cs typeface="Times New Roman"/>
                      </a:endParaRPr>
                    </a:p>
                  </a:txBody>
                  <a:tcPr marL="48176" marR="48176" marT="0" marB="0" anchor="ctr"/>
                </a:tc>
                <a:tc hMerge="1">
                  <a:txBody>
                    <a:bodyPr/>
                    <a:lstStyle/>
                    <a:p>
                      <a:pPr marL="0" marR="0" algn="ctr">
                        <a:lnSpc>
                          <a:spcPct val="100000"/>
                        </a:lnSpc>
                        <a:spcBef>
                          <a:spcPts val="0"/>
                        </a:spcBef>
                        <a:spcAft>
                          <a:spcPts val="0"/>
                        </a:spcAft>
                      </a:pPr>
                      <a:endParaRPr lang="en-US" sz="2800" dirty="0">
                        <a:effectLst/>
                        <a:latin typeface="+mn-lt"/>
                        <a:ea typeface="Batang"/>
                        <a:cs typeface="Times New Roman"/>
                      </a:endParaRPr>
                    </a:p>
                  </a:txBody>
                  <a:tcPr marL="48176" marR="48176" marT="0" marB="0" anchor="ctr"/>
                </a:tc>
                <a:tc hMerge="1">
                  <a:txBody>
                    <a:bodyPr/>
                    <a:lstStyle/>
                    <a:p>
                      <a:pPr marL="0" marR="0" algn="ctr">
                        <a:lnSpc>
                          <a:spcPct val="100000"/>
                        </a:lnSpc>
                        <a:spcBef>
                          <a:spcPts val="0"/>
                        </a:spcBef>
                        <a:spcAft>
                          <a:spcPts val="0"/>
                        </a:spcAft>
                      </a:pPr>
                      <a:endParaRPr lang="en-US" sz="2800" dirty="0">
                        <a:effectLst/>
                        <a:latin typeface="+mn-lt"/>
                        <a:ea typeface="Batang"/>
                        <a:cs typeface="Times New Roman"/>
                      </a:endParaRPr>
                    </a:p>
                  </a:txBody>
                  <a:tcPr marL="48176" marR="48176" marT="0" marB="0" anchor="ctr"/>
                </a:tc>
                <a:tc hMerge="1">
                  <a:txBody>
                    <a:bodyPr/>
                    <a:lstStyle/>
                    <a:p>
                      <a:pPr marL="0" marR="0" algn="ctr">
                        <a:lnSpc>
                          <a:spcPct val="100000"/>
                        </a:lnSpc>
                        <a:spcBef>
                          <a:spcPts val="0"/>
                        </a:spcBef>
                        <a:spcAft>
                          <a:spcPts val="0"/>
                        </a:spcAft>
                      </a:pPr>
                      <a:endParaRPr lang="en-US" sz="2800" dirty="0">
                        <a:effectLst/>
                        <a:latin typeface="+mn-lt"/>
                        <a:ea typeface="Batang"/>
                        <a:cs typeface="Times New Roman"/>
                      </a:endParaRPr>
                    </a:p>
                  </a:txBody>
                  <a:tcPr marL="48176" marR="48176" marT="0" marB="0" anchor="ctr"/>
                </a:tc>
                <a:tc hMerge="1">
                  <a:txBody>
                    <a:bodyPr/>
                    <a:lstStyle/>
                    <a:p>
                      <a:pPr marL="0" marR="0" algn="ctr">
                        <a:lnSpc>
                          <a:spcPct val="100000"/>
                        </a:lnSpc>
                        <a:spcBef>
                          <a:spcPts val="0"/>
                        </a:spcBef>
                        <a:spcAft>
                          <a:spcPts val="0"/>
                        </a:spcAft>
                      </a:pPr>
                      <a:endParaRPr lang="en-US" sz="2800" dirty="0">
                        <a:effectLst/>
                        <a:latin typeface="+mn-lt"/>
                        <a:ea typeface="Batang"/>
                        <a:cs typeface="Times New Roman"/>
                      </a:endParaRPr>
                    </a:p>
                  </a:txBody>
                  <a:tcPr marL="48176" marR="48176" marT="0" marB="0" anchor="ctr"/>
                </a:tc>
                <a:extLst>
                  <a:ext uri="{0D108BD9-81ED-4DB2-BD59-A6C34878D82A}">
                    <a16:rowId xmlns:a16="http://schemas.microsoft.com/office/drawing/2014/main" val="1327690676"/>
                  </a:ext>
                </a:extLst>
              </a:tr>
              <a:tr h="143656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538" marR="64538" marT="0" marB="0" anchor="ctr">
                    <a:solidFill>
                      <a:srgbClr val="1D6FA9"/>
                    </a:solidFill>
                  </a:tcPr>
                </a:tc>
                <a:tc>
                  <a:txBody>
                    <a:bodyPr/>
                    <a:lstStyle/>
                    <a:p>
                      <a:pPr marL="0" marR="0" algn="ctr">
                        <a:lnSpc>
                          <a:spcPct val="115000"/>
                        </a:lnSpc>
                        <a:spcBef>
                          <a:spcPts val="0"/>
                        </a:spcBef>
                        <a:spcAft>
                          <a:spcPts val="0"/>
                        </a:spcAft>
                      </a:pPr>
                      <a:r>
                        <a:rPr lang="en-US" sz="1800" b="1" dirty="0">
                          <a:solidFill>
                            <a:schemeClr val="bg1"/>
                          </a:solidFill>
                          <a:effectLst/>
                        </a:rPr>
                        <a:t>Total</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538" marR="64538" marT="0" marB="0" anchor="ctr">
                    <a:solidFill>
                      <a:srgbClr val="1D6FA9"/>
                    </a:solidFill>
                  </a:tcPr>
                </a:tc>
                <a:tc>
                  <a:txBody>
                    <a:bodyPr/>
                    <a:lstStyle/>
                    <a:p>
                      <a:pPr marL="0" marR="0" algn="ctr">
                        <a:lnSpc>
                          <a:spcPct val="115000"/>
                        </a:lnSpc>
                        <a:spcBef>
                          <a:spcPts val="0"/>
                        </a:spcBef>
                        <a:spcAft>
                          <a:spcPts val="0"/>
                        </a:spcAft>
                      </a:pPr>
                      <a:r>
                        <a:rPr lang="en-US" sz="1800" b="1" dirty="0">
                          <a:solidFill>
                            <a:schemeClr val="bg1"/>
                          </a:solidFill>
                          <a:effectLst/>
                        </a:rPr>
                        <a:t>Human @ 15%</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538" marR="64538" marT="0" marB="0" anchor="ctr">
                    <a:solidFill>
                      <a:srgbClr val="1D6FA9"/>
                    </a:solidFill>
                  </a:tcPr>
                </a:tc>
                <a:tc>
                  <a:txBody>
                    <a:bodyPr/>
                    <a:lstStyle/>
                    <a:p>
                      <a:pPr marL="0" marR="0" algn="ctr">
                        <a:lnSpc>
                          <a:spcPct val="115000"/>
                        </a:lnSpc>
                        <a:spcBef>
                          <a:spcPts val="0"/>
                        </a:spcBef>
                        <a:spcAft>
                          <a:spcPts val="0"/>
                        </a:spcAft>
                      </a:pPr>
                      <a:r>
                        <a:rPr lang="en-US" sz="1800" b="1" dirty="0">
                          <a:solidFill>
                            <a:schemeClr val="bg1"/>
                          </a:solidFill>
                          <a:effectLst/>
                        </a:rPr>
                        <a:t>Pet @ 21%</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538" marR="64538" marT="0" marB="0" anchor="ctr">
                    <a:solidFill>
                      <a:srgbClr val="1D6FA9"/>
                    </a:solidFill>
                  </a:tcPr>
                </a:tc>
                <a:tc>
                  <a:txBody>
                    <a:bodyPr/>
                    <a:lstStyle/>
                    <a:p>
                      <a:pPr marL="0" marR="0" algn="ctr">
                        <a:lnSpc>
                          <a:spcPct val="115000"/>
                        </a:lnSpc>
                        <a:spcBef>
                          <a:spcPts val="0"/>
                        </a:spcBef>
                        <a:spcAft>
                          <a:spcPts val="0"/>
                        </a:spcAft>
                      </a:pPr>
                      <a:r>
                        <a:rPr lang="en-US" sz="1800" b="1" dirty="0">
                          <a:solidFill>
                            <a:schemeClr val="bg1"/>
                          </a:solidFill>
                          <a:effectLst/>
                        </a:rPr>
                        <a:t>Livestock @ 27%</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538" marR="64538" marT="0" marB="0" anchor="ctr">
                    <a:solidFill>
                      <a:srgbClr val="1D6FA9"/>
                    </a:solidFill>
                  </a:tcPr>
                </a:tc>
                <a:tc>
                  <a:txBody>
                    <a:bodyPr/>
                    <a:lstStyle/>
                    <a:p>
                      <a:pPr marL="0" marR="0" algn="ctr">
                        <a:lnSpc>
                          <a:spcPct val="115000"/>
                        </a:lnSpc>
                        <a:spcBef>
                          <a:spcPts val="0"/>
                        </a:spcBef>
                        <a:spcAft>
                          <a:spcPts val="0"/>
                        </a:spcAft>
                      </a:pPr>
                      <a:r>
                        <a:rPr lang="en-US" sz="1800" b="1" dirty="0">
                          <a:solidFill>
                            <a:schemeClr val="bg1"/>
                          </a:solidFill>
                          <a:effectLst/>
                          <a:latin typeface="+mn-lt"/>
                        </a:rPr>
                        <a:t>Wildlife @ 37%</a:t>
                      </a:r>
                      <a:endParaRPr lang="en-US" sz="1800" b="1" dirty="0">
                        <a:solidFill>
                          <a:schemeClr val="bg1"/>
                        </a:solidFill>
                        <a:effectLst/>
                        <a:latin typeface="+mn-lt"/>
                        <a:ea typeface="Calibri" panose="020F0502020204030204" pitchFamily="34" charset="0"/>
                        <a:cs typeface="Times New Roman" panose="02020603050405020304" pitchFamily="18" charset="0"/>
                      </a:endParaRPr>
                    </a:p>
                  </a:txBody>
                  <a:tcPr marL="64538" marR="64538" marT="0" marB="0" anchor="ctr">
                    <a:solidFill>
                      <a:srgbClr val="1D6FA9"/>
                    </a:solidFill>
                  </a:tcPr>
                </a:tc>
                <a:extLst>
                  <a:ext uri="{0D108BD9-81ED-4DB2-BD59-A6C34878D82A}">
                    <a16:rowId xmlns:a16="http://schemas.microsoft.com/office/drawing/2014/main" val="10000"/>
                  </a:ext>
                </a:extLst>
              </a:tr>
              <a:tr h="643812">
                <a:tc>
                  <a:txBody>
                    <a:bodyPr/>
                    <a:lstStyle/>
                    <a:p>
                      <a:pPr marL="0" marR="0" algn="ctr">
                        <a:lnSpc>
                          <a:spcPct val="115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Reduction</a:t>
                      </a:r>
                      <a:endParaRPr lang="en-US" sz="2400" dirty="0">
                        <a:effectLst/>
                        <a:latin typeface="+mn-lt"/>
                        <a:ea typeface="Calibri" panose="020F0502020204030204" pitchFamily="34" charset="0"/>
                        <a:cs typeface="Times New Roman" panose="02020603050405020304" pitchFamily="18" charset="0"/>
                      </a:endParaRPr>
                    </a:p>
                  </a:txBody>
                  <a:tcPr marL="64538" marR="64538" marT="0" marB="0" anchor="ct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94%</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8" marR="64538" marT="0" marB="0" anchor="ctr"/>
                </a:tc>
                <a:tc>
                  <a:txBody>
                    <a:bodyPr/>
                    <a:lstStyle/>
                    <a:p>
                      <a:pPr marL="0" marR="0" algn="ctr">
                        <a:lnSpc>
                          <a:spcPct val="115000"/>
                        </a:lnSpc>
                        <a:spcBef>
                          <a:spcPts val="0"/>
                        </a:spcBef>
                        <a:spcAft>
                          <a:spcPts val="0"/>
                        </a:spcAft>
                      </a:pPr>
                      <a:r>
                        <a:rPr lang="en-US" sz="1600" dirty="0">
                          <a:effectLst/>
                        </a:rPr>
                        <a:t>99%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8" marR="64538" marT="0" marB="0" anchor="ctr"/>
                </a:tc>
                <a:tc>
                  <a:txBody>
                    <a:bodyPr/>
                    <a:lstStyle/>
                    <a:p>
                      <a:pPr marL="0" marR="0" algn="ctr">
                        <a:lnSpc>
                          <a:spcPct val="115000"/>
                        </a:lnSpc>
                        <a:spcBef>
                          <a:spcPts val="0"/>
                        </a:spcBef>
                        <a:spcAft>
                          <a:spcPts val="0"/>
                        </a:spcAft>
                      </a:pPr>
                      <a:r>
                        <a:rPr lang="en-US" sz="1600" dirty="0">
                          <a:effectLst/>
                        </a:rPr>
                        <a:t>99%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8" marR="64538" marT="0" marB="0" anchor="ctr"/>
                </a:tc>
                <a:tc>
                  <a:txBody>
                    <a:bodyPr/>
                    <a:lstStyle/>
                    <a:p>
                      <a:pPr marL="0" marR="0" algn="ctr">
                        <a:lnSpc>
                          <a:spcPct val="115000"/>
                        </a:lnSpc>
                        <a:spcBef>
                          <a:spcPts val="0"/>
                        </a:spcBef>
                        <a:spcAft>
                          <a:spcPts val="0"/>
                        </a:spcAft>
                      </a:pPr>
                      <a:r>
                        <a:rPr lang="en-US" sz="1600" dirty="0">
                          <a:effectLst/>
                        </a:rPr>
                        <a:t>99%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8" marR="64538" marT="0" marB="0" anchor="ctr"/>
                </a:tc>
                <a:tc>
                  <a:txBody>
                    <a:bodyPr/>
                    <a:lstStyle/>
                    <a:p>
                      <a:pPr marL="0" marR="0" algn="ctr">
                        <a:lnSpc>
                          <a:spcPct val="115000"/>
                        </a:lnSpc>
                        <a:spcBef>
                          <a:spcPts val="0"/>
                        </a:spcBef>
                        <a:spcAft>
                          <a:spcPts val="0"/>
                        </a:spcAft>
                      </a:pPr>
                      <a:r>
                        <a:rPr lang="en-US" sz="1600" dirty="0">
                          <a:effectLst/>
                        </a:rPr>
                        <a:t>85.5%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538" marR="64538" marT="0" marB="0" anchor="ctr"/>
                </a:tc>
                <a:extLst>
                  <a:ext uri="{0D108BD9-81ED-4DB2-BD59-A6C34878D82A}">
                    <a16:rowId xmlns:a16="http://schemas.microsoft.com/office/drawing/2014/main" val="10002"/>
                  </a:ext>
                </a:extLst>
              </a:tr>
            </a:tbl>
          </a:graphicData>
        </a:graphic>
      </p:graphicFrame>
      <p:sp>
        <p:nvSpPr>
          <p:cNvPr id="6" name="Footer Placeholder 3">
            <a:extLst>
              <a:ext uri="{FF2B5EF4-FFF2-40B4-BE49-F238E27FC236}">
                <a16:creationId xmlns:a16="http://schemas.microsoft.com/office/drawing/2014/main" id="{D3534BEE-56AF-0756-6BF3-4842C8BD2C72}"/>
              </a:ext>
            </a:extLst>
          </p:cNvPr>
          <p:cNvSpPr txBox="1">
            <a:spLocks/>
          </p:cNvSpPr>
          <p:nvPr/>
        </p:nvSpPr>
        <p:spPr>
          <a:xfrm>
            <a:off x="0" y="6516687"/>
            <a:ext cx="10515600" cy="4095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ln>
                  <a:noFill/>
                </a:ln>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1C9B584-852F-4056-BF30-ABA66A23FD41}" type="slidenum">
              <a:rPr lang="en-US" sz="1200" smtClean="0"/>
              <a:pPr/>
              <a:t>20</a:t>
            </a:fld>
            <a:r>
              <a:rPr lang="en-US" dirty="0"/>
              <a:t>					</a:t>
            </a:r>
            <a:endParaRPr lang="en-US" dirty="0">
              <a:solidFill>
                <a:srgbClr val="256EAB"/>
              </a:solidFill>
            </a:endParaRPr>
          </a:p>
        </p:txBody>
      </p:sp>
    </p:spTree>
    <p:extLst>
      <p:ext uri="{BB962C8B-B14F-4D97-AF65-F5344CB8AC3E}">
        <p14:creationId xmlns:p14="http://schemas.microsoft.com/office/powerpoint/2010/main" val="1292255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Title 1">
            <a:extLst>
              <a:ext uri="{FF2B5EF4-FFF2-40B4-BE49-F238E27FC236}">
                <a16:creationId xmlns:a16="http://schemas.microsoft.com/office/drawing/2014/main" id="{BEB0CA91-801E-1BC7-46AC-33BAC8FD08C2}"/>
              </a:ext>
            </a:extLst>
          </p:cNvPr>
          <p:cNvSpPr>
            <a:spLocks noGrp="1"/>
          </p:cNvSpPr>
          <p:nvPr>
            <p:ph type="title"/>
          </p:nvPr>
        </p:nvSpPr>
        <p:spPr>
          <a:xfrm>
            <a:off x="838200" y="134014"/>
            <a:ext cx="10515600" cy="1031086"/>
          </a:xfrm>
          <a:ln>
            <a:noFill/>
          </a:ln>
        </p:spPr>
        <p:txBody>
          <a:bodyPr anchor="ctr">
            <a:normAutofit/>
          </a:bodyPr>
          <a:lstStyle/>
          <a:p>
            <a:pPr algn="ctr"/>
            <a:r>
              <a:rPr lang="en-US" dirty="0">
                <a:solidFill>
                  <a:srgbClr val="198555"/>
                </a:solidFill>
                <a:latin typeface="Aharoni" panose="02010803020104030203" pitchFamily="2" charset="-79"/>
                <a:cs typeface="Aharoni" panose="02010803020104030203" pitchFamily="2" charset="-79"/>
              </a:rPr>
              <a:t>Virginia’s Water Quality Process</a:t>
            </a:r>
          </a:p>
        </p:txBody>
      </p:sp>
      <p:pic>
        <p:nvPicPr>
          <p:cNvPr id="2050" name="Picture 2" descr="Water Wheel">
            <a:extLst>
              <a:ext uri="{FF2B5EF4-FFF2-40B4-BE49-F238E27FC236}">
                <a16:creationId xmlns:a16="http://schemas.microsoft.com/office/drawing/2014/main" id="{A18ED2F9-1C24-826E-C0C2-CCE3382D29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2" r="-1" b="3193"/>
          <a:stretch/>
        </p:blipFill>
        <p:spPr bwMode="auto">
          <a:xfrm>
            <a:off x="2596235" y="887931"/>
            <a:ext cx="6999530" cy="5970069"/>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71F82313-C24E-F536-DB50-3528EA3A0D4D}"/>
              </a:ext>
            </a:extLst>
          </p:cNvPr>
          <p:cNvSpPr/>
          <p:nvPr/>
        </p:nvSpPr>
        <p:spPr>
          <a:xfrm>
            <a:off x="1402080" y="4463712"/>
            <a:ext cx="320040" cy="320040"/>
          </a:xfrm>
          <a:prstGeom prst="star5">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64C0FBE-C55B-9CA0-B621-5F2D1086893B}"/>
              </a:ext>
            </a:extLst>
          </p:cNvPr>
          <p:cNvSpPr txBox="1"/>
          <p:nvPr/>
        </p:nvSpPr>
        <p:spPr>
          <a:xfrm>
            <a:off x="873339" y="4747915"/>
            <a:ext cx="1529922" cy="369332"/>
          </a:xfrm>
          <a:prstGeom prst="rect">
            <a:avLst/>
          </a:prstGeom>
          <a:noFill/>
        </p:spPr>
        <p:txBody>
          <a:bodyPr wrap="square" rtlCol="0">
            <a:spAutoFit/>
          </a:bodyPr>
          <a:lstStyle/>
          <a:p>
            <a:r>
              <a:rPr lang="en-US" b="1" dirty="0">
                <a:solidFill>
                  <a:srgbClr val="C00000"/>
                </a:solidFill>
                <a:latin typeface="Aharoni" panose="02010803020104030203" pitchFamily="2" charset="-79"/>
                <a:cs typeface="Aharoni" panose="02010803020104030203" pitchFamily="2" charset="-79"/>
              </a:rPr>
              <a:t>We are here</a:t>
            </a:r>
          </a:p>
        </p:txBody>
      </p:sp>
      <p:sp>
        <p:nvSpPr>
          <p:cNvPr id="22" name="Arrow: Bent 21">
            <a:extLst>
              <a:ext uri="{FF2B5EF4-FFF2-40B4-BE49-F238E27FC236}">
                <a16:creationId xmlns:a16="http://schemas.microsoft.com/office/drawing/2014/main" id="{405432DC-FDEC-C055-64CF-B1B759355A2B}"/>
              </a:ext>
            </a:extLst>
          </p:cNvPr>
          <p:cNvSpPr/>
          <p:nvPr/>
        </p:nvSpPr>
        <p:spPr>
          <a:xfrm rot="10800000" flipH="1">
            <a:off x="1562100" y="5095517"/>
            <a:ext cx="543981" cy="369333"/>
          </a:xfrm>
          <a:prstGeom prst="bentArrow">
            <a:avLst>
              <a:gd name="adj1" fmla="val 16747"/>
              <a:gd name="adj2" fmla="val 25000"/>
              <a:gd name="adj3" fmla="val 25000"/>
              <a:gd name="adj4" fmla="val 43750"/>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lide Number Placeholder 1">
            <a:extLst>
              <a:ext uri="{FF2B5EF4-FFF2-40B4-BE49-F238E27FC236}">
                <a16:creationId xmlns:a16="http://schemas.microsoft.com/office/drawing/2014/main" id="{AD4F9D94-79D7-DE3F-421E-3A4ED67BBE15}"/>
              </a:ext>
            </a:extLst>
          </p:cNvPr>
          <p:cNvSpPr>
            <a:spLocks noGrp="1"/>
          </p:cNvSpPr>
          <p:nvPr>
            <p:ph type="sldNum" sz="quarter" idx="12"/>
          </p:nvPr>
        </p:nvSpPr>
        <p:spPr/>
        <p:txBody>
          <a:bodyPr/>
          <a:lstStyle/>
          <a:p>
            <a:fld id="{81E81683-43E1-475D-A7F6-F1913D6D0CA2}" type="slidenum">
              <a:rPr lang="en-US" smtClean="0"/>
              <a:t>21</a:t>
            </a:fld>
            <a:endParaRPr lang="en-US"/>
          </a:p>
        </p:txBody>
      </p:sp>
    </p:spTree>
    <p:extLst>
      <p:ext uri="{BB962C8B-B14F-4D97-AF65-F5344CB8AC3E}">
        <p14:creationId xmlns:p14="http://schemas.microsoft.com/office/powerpoint/2010/main" val="1267926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364" y="125658"/>
            <a:ext cx="11157176" cy="918103"/>
          </a:xfrm>
        </p:spPr>
        <p:txBody>
          <a:bodyPr>
            <a:noAutofit/>
          </a:bodyPr>
          <a:lstStyle/>
          <a:p>
            <a:r>
              <a:rPr lang="en-US" sz="3200" b="1" dirty="0">
                <a:solidFill>
                  <a:srgbClr val="198569"/>
                </a:solidFill>
                <a:latin typeface="Arial" panose="020B0604020202020204" pitchFamily="34" charset="0"/>
              </a:rPr>
              <a:t>What is a Clean Up Plan/Implementation Plan (IP)?</a:t>
            </a:r>
          </a:p>
        </p:txBody>
      </p:sp>
      <p:sp>
        <p:nvSpPr>
          <p:cNvPr id="5" name="Content Placeholder 5"/>
          <p:cNvSpPr txBox="1">
            <a:spLocks/>
          </p:cNvSpPr>
          <p:nvPr/>
        </p:nvSpPr>
        <p:spPr>
          <a:xfrm>
            <a:off x="7843943" y="1512656"/>
            <a:ext cx="4043257" cy="16278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ln>
                  <a:solidFill>
                    <a:srgbClr val="256EAB"/>
                  </a:solidFill>
                </a:ln>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w="0">
                  <a:noFill/>
                </a:ln>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40000"/>
                      <a:lumOff val="60000"/>
                    </a:schemeClr>
                  </a:solidFill>
                </a:ln>
                <a:solidFill>
                  <a:schemeClr val="tx2">
                    <a:lumMod val="40000"/>
                    <a:lumOff val="6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20000"/>
                      <a:lumOff val="80000"/>
                    </a:schemeClr>
                  </a:solidFill>
                </a:ln>
                <a:solidFill>
                  <a:schemeClr val="bg2">
                    <a:lumMod val="9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buClr>
                <a:srgbClr val="1D9A78"/>
              </a:buClr>
            </a:pPr>
            <a:endParaRPr lang="en-US" sz="2500" dirty="0">
              <a:ln w="0">
                <a:noFill/>
              </a:ln>
              <a:solidFill>
                <a:srgbClr val="256EAB"/>
              </a:solidFill>
              <a:latin typeface="Arial" panose="020B0604020202020204" pitchFamily="34" charset="0"/>
              <a:cs typeface="Arial" panose="020B0604020202020204" pitchFamily="34" charset="0"/>
            </a:endParaRPr>
          </a:p>
        </p:txBody>
      </p:sp>
      <p:sp>
        <p:nvSpPr>
          <p:cNvPr id="6" name="Text Placeholder 2"/>
          <p:cNvSpPr txBox="1">
            <a:spLocks/>
          </p:cNvSpPr>
          <p:nvPr/>
        </p:nvSpPr>
        <p:spPr>
          <a:xfrm>
            <a:off x="523461" y="955825"/>
            <a:ext cx="6467890" cy="45591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ln>
                  <a:noFill/>
                </a:ln>
                <a:solidFill>
                  <a:srgbClr val="256EA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ln w="0">
                  <a:noFill/>
                </a:ln>
                <a:solidFill>
                  <a:srgbClr val="256EA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rgbClr val="256EA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rgbClr val="256EA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rgbClr val="256EA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What the plan is….</a:t>
            </a:r>
          </a:p>
          <a:p>
            <a:pPr marL="0" indent="0">
              <a:buNone/>
            </a:pPr>
            <a:r>
              <a:rPr lang="en-US" sz="2800" dirty="0"/>
              <a:t>- </a:t>
            </a:r>
            <a:r>
              <a:rPr lang="en-US" sz="2400" dirty="0"/>
              <a:t>a document that details actions/strategies to achieve load reductions for nonpoint source pollutants as defined by the TMDL</a:t>
            </a:r>
          </a:p>
          <a:p>
            <a:pPr marL="1371600" lvl="2" indent="-457200">
              <a:buFont typeface="+mj-lt"/>
              <a:buAutoNum type="arabicPeriod"/>
            </a:pPr>
            <a:r>
              <a:rPr lang="en-US" sz="1800" dirty="0">
                <a:solidFill>
                  <a:schemeClr val="accent1">
                    <a:lumMod val="50000"/>
                  </a:schemeClr>
                </a:solidFill>
              </a:rPr>
              <a:t>Reviews TMDL</a:t>
            </a:r>
          </a:p>
          <a:p>
            <a:pPr marL="1371600" lvl="2" indent="-457200">
              <a:buFont typeface="+mj-lt"/>
              <a:buAutoNum type="arabicPeriod"/>
            </a:pPr>
            <a:r>
              <a:rPr lang="en-US" sz="1800" dirty="0">
                <a:solidFill>
                  <a:schemeClr val="accent1">
                    <a:lumMod val="50000"/>
                  </a:schemeClr>
                </a:solidFill>
              </a:rPr>
              <a:t>Actions to improve water quality (corrective actions)</a:t>
            </a:r>
          </a:p>
          <a:p>
            <a:pPr lvl="3"/>
            <a:r>
              <a:rPr lang="en-US" dirty="0">
                <a:solidFill>
                  <a:schemeClr val="accent1">
                    <a:lumMod val="50000"/>
                  </a:schemeClr>
                </a:solidFill>
              </a:rPr>
              <a:t>BMPs, education &amp; outreach, incentives, </a:t>
            </a:r>
            <a:r>
              <a:rPr lang="en-US" dirty="0" err="1">
                <a:solidFill>
                  <a:schemeClr val="accent1">
                    <a:lumMod val="50000"/>
                  </a:schemeClr>
                </a:solidFill>
              </a:rPr>
              <a:t>etc</a:t>
            </a:r>
            <a:r>
              <a:rPr lang="en-US" dirty="0">
                <a:solidFill>
                  <a:schemeClr val="accent1">
                    <a:lumMod val="50000"/>
                  </a:schemeClr>
                </a:solidFill>
              </a:rPr>
              <a:t>… </a:t>
            </a:r>
          </a:p>
          <a:p>
            <a:pPr marL="1371600" lvl="2" indent="-457200">
              <a:buFont typeface="+mj-lt"/>
              <a:buAutoNum type="arabicPeriod"/>
            </a:pPr>
            <a:r>
              <a:rPr lang="en-US" sz="1800" dirty="0">
                <a:solidFill>
                  <a:schemeClr val="accent1">
                    <a:lumMod val="50000"/>
                  </a:schemeClr>
                </a:solidFill>
              </a:rPr>
              <a:t>Cost-Benefit Analysis</a:t>
            </a:r>
          </a:p>
          <a:p>
            <a:pPr marL="1371600" lvl="2" indent="-457200">
              <a:buFont typeface="+mj-lt"/>
              <a:buAutoNum type="arabicPeriod"/>
            </a:pPr>
            <a:r>
              <a:rPr lang="en-US" sz="1800" dirty="0">
                <a:solidFill>
                  <a:schemeClr val="accent1">
                    <a:lumMod val="50000"/>
                  </a:schemeClr>
                </a:solidFill>
              </a:rPr>
              <a:t>Measurable goals</a:t>
            </a:r>
          </a:p>
          <a:p>
            <a:pPr marL="1371600" lvl="2" indent="-457200">
              <a:buFont typeface="+mj-lt"/>
              <a:buAutoNum type="arabicPeriod"/>
            </a:pPr>
            <a:r>
              <a:rPr lang="en-US" sz="1800" dirty="0">
                <a:solidFill>
                  <a:schemeClr val="accent1">
                    <a:lumMod val="50000"/>
                  </a:schemeClr>
                </a:solidFill>
              </a:rPr>
              <a:t>Timeline to achieve water quality goals/objectives</a:t>
            </a:r>
          </a:p>
          <a:p>
            <a:pPr marL="1371600" lvl="2" indent="-457200">
              <a:buFont typeface="+mj-lt"/>
              <a:buAutoNum type="arabicPeriod"/>
            </a:pPr>
            <a:r>
              <a:rPr lang="en-US" sz="1800" dirty="0">
                <a:solidFill>
                  <a:schemeClr val="accent1">
                    <a:lumMod val="50000"/>
                  </a:schemeClr>
                </a:solidFill>
              </a:rPr>
              <a:t>Public participation (Voluntary)</a:t>
            </a:r>
          </a:p>
          <a:p>
            <a:pPr marL="0" indent="0">
              <a:buNone/>
            </a:pPr>
            <a:endParaRPr lang="en-US" dirty="0"/>
          </a:p>
        </p:txBody>
      </p:sp>
      <p:sp>
        <p:nvSpPr>
          <p:cNvPr id="4" name="TextBox 3"/>
          <p:cNvSpPr txBox="1"/>
          <p:nvPr/>
        </p:nvSpPr>
        <p:spPr>
          <a:xfrm>
            <a:off x="511363" y="5751388"/>
            <a:ext cx="5583218" cy="769441"/>
          </a:xfrm>
          <a:prstGeom prst="rect">
            <a:avLst/>
          </a:prstGeom>
          <a:noFill/>
        </p:spPr>
        <p:txBody>
          <a:bodyPr wrap="square" rtlCol="0">
            <a:spAutoFit/>
          </a:bodyPr>
          <a:lstStyle/>
          <a:p>
            <a:pPr algn="ctr"/>
            <a:r>
              <a:rPr lang="en-US" sz="2200" b="1" dirty="0">
                <a:solidFill>
                  <a:srgbClr val="198569"/>
                </a:solidFill>
                <a:latin typeface="Arial" panose="020B0604020202020204" pitchFamily="34" charset="0"/>
                <a:ea typeface="+mj-ea"/>
                <a:cs typeface="Arial" panose="020B0604020202020204" pitchFamily="34" charset="0"/>
              </a:rPr>
              <a:t>Tells us “how” to improve water quality </a:t>
            </a:r>
          </a:p>
          <a:p>
            <a:pPr algn="ctr"/>
            <a:r>
              <a:rPr lang="en-US" sz="2200" b="1" dirty="0">
                <a:solidFill>
                  <a:srgbClr val="198569"/>
                </a:solidFill>
                <a:latin typeface="Arial" panose="020B0604020202020204" pitchFamily="34" charset="0"/>
                <a:ea typeface="+mj-ea"/>
                <a:cs typeface="Arial" panose="020B0604020202020204" pitchFamily="34" charset="0"/>
              </a:rPr>
              <a:t>for nonpoint sources</a:t>
            </a:r>
            <a:endParaRPr lang="en-US" dirty="0"/>
          </a:p>
        </p:txBody>
      </p:sp>
      <p:pic>
        <p:nvPicPr>
          <p:cNvPr id="11" name="Picture 10"/>
          <p:cNvPicPr>
            <a:picLocks noChangeAspect="1"/>
          </p:cNvPicPr>
          <p:nvPr/>
        </p:nvPicPr>
        <p:blipFill>
          <a:blip r:embed="rId3"/>
          <a:stretch>
            <a:fillRect/>
          </a:stretch>
        </p:blipFill>
        <p:spPr>
          <a:xfrm>
            <a:off x="7117462" y="2326599"/>
            <a:ext cx="4901505" cy="2785855"/>
          </a:xfrm>
          <a:prstGeom prst="rect">
            <a:avLst/>
          </a:prstGeom>
        </p:spPr>
      </p:pic>
      <p:sp>
        <p:nvSpPr>
          <p:cNvPr id="12" name="Footer Placeholder 3">
            <a:extLst>
              <a:ext uri="{FF2B5EF4-FFF2-40B4-BE49-F238E27FC236}">
                <a16:creationId xmlns:a16="http://schemas.microsoft.com/office/drawing/2014/main" id="{CAB5B81C-F046-738B-8FA9-76918F659CF4}"/>
              </a:ext>
            </a:extLst>
          </p:cNvPr>
          <p:cNvSpPr txBox="1">
            <a:spLocks/>
          </p:cNvSpPr>
          <p:nvPr/>
        </p:nvSpPr>
        <p:spPr>
          <a:xfrm>
            <a:off x="838200" y="6311900"/>
            <a:ext cx="10515600" cy="4095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ln>
                  <a:noFill/>
                </a:ln>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1C9B584-852F-4056-BF30-ABA66A23FD41}" type="slidenum">
              <a:rPr lang="en-US" sz="1200" smtClean="0"/>
              <a:pPr/>
              <a:t>22</a:t>
            </a:fld>
            <a:r>
              <a:rPr lang="en-US" dirty="0"/>
              <a:t>					</a:t>
            </a:r>
            <a:endParaRPr lang="en-US" dirty="0">
              <a:solidFill>
                <a:srgbClr val="256EAB"/>
              </a:solidFill>
            </a:endParaRPr>
          </a:p>
        </p:txBody>
      </p:sp>
    </p:spTree>
    <p:extLst>
      <p:ext uri="{BB962C8B-B14F-4D97-AF65-F5344CB8AC3E}">
        <p14:creationId xmlns:p14="http://schemas.microsoft.com/office/powerpoint/2010/main" val="381307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ossFenc-HiTenElec.jpg"/>
          <p:cNvPicPr>
            <a:picLocks noChangeAspect="1"/>
          </p:cNvPicPr>
          <p:nvPr/>
        </p:nvPicPr>
        <p:blipFill>
          <a:blip r:embed="rId3" cstate="print"/>
          <a:stretch>
            <a:fillRect/>
          </a:stretch>
        </p:blipFill>
        <p:spPr>
          <a:xfrm>
            <a:off x="1125319" y="1114690"/>
            <a:ext cx="3613637" cy="2301233"/>
          </a:xfrm>
          <a:prstGeom prst="rect">
            <a:avLst/>
          </a:prstGeom>
          <a:ln w="19050">
            <a:solidFill>
              <a:schemeClr val="accent1"/>
            </a:solidFill>
          </a:ln>
        </p:spPr>
      </p:pic>
      <p:sp>
        <p:nvSpPr>
          <p:cNvPr id="8" name="Title 2"/>
          <p:cNvSpPr>
            <a:spLocks noGrp="1"/>
          </p:cNvSpPr>
          <p:nvPr>
            <p:ph type="title"/>
          </p:nvPr>
        </p:nvSpPr>
        <p:spPr>
          <a:xfrm>
            <a:off x="1676400" y="76200"/>
            <a:ext cx="8915400" cy="1189182"/>
          </a:xfrm>
        </p:spPr>
        <p:txBody>
          <a:bodyPr>
            <a:noAutofit/>
          </a:bodyPr>
          <a:lstStyle/>
          <a:p>
            <a:pPr algn="ctr">
              <a:defRPr/>
            </a:pPr>
            <a:r>
              <a:rPr lang="en-US" sz="2800" dirty="0"/>
              <a:t>     </a:t>
            </a:r>
            <a:r>
              <a:rPr lang="en-US" sz="3600" dirty="0"/>
              <a:t>Potential Agricultural</a:t>
            </a:r>
            <a:r>
              <a:rPr lang="en-US" sz="3600" dirty="0">
                <a:solidFill>
                  <a:schemeClr val="accent2">
                    <a:lumMod val="75000"/>
                  </a:schemeClr>
                </a:solidFill>
              </a:rPr>
              <a:t> </a:t>
            </a:r>
            <a:r>
              <a:rPr lang="en-US" sz="3600" dirty="0"/>
              <a:t>Control Measures</a:t>
            </a:r>
            <a:endParaRPr lang="en-US" sz="3600" dirty="0">
              <a:solidFill>
                <a:schemeClr val="accent2">
                  <a:lumMod val="75000"/>
                </a:schemeClr>
              </a:solidFill>
            </a:endParaRPr>
          </a:p>
        </p:txBody>
      </p:sp>
      <p:sp>
        <p:nvSpPr>
          <p:cNvPr id="9" name="Text Box 26"/>
          <p:cNvSpPr txBox="1">
            <a:spLocks noChangeArrowheads="1"/>
          </p:cNvSpPr>
          <p:nvPr/>
        </p:nvSpPr>
        <p:spPr bwMode="auto">
          <a:xfrm>
            <a:off x="1376889" y="3442078"/>
            <a:ext cx="3110495" cy="369332"/>
          </a:xfrm>
          <a:prstGeom prst="rect">
            <a:avLst/>
          </a:prstGeom>
          <a:noFill/>
          <a:ln w="9525">
            <a:noFill/>
            <a:miter lim="800000"/>
            <a:headEnd/>
            <a:tailEnd/>
          </a:ln>
          <a:effectLst/>
        </p:spPr>
        <p:txBody>
          <a:bodyPr wrap="square">
            <a:spAutoFit/>
          </a:bodyPr>
          <a:lstStyle/>
          <a:p>
            <a:pPr algn="ctr" eaLnBrk="0" hangingPunct="0">
              <a:defRPr/>
            </a:pPr>
            <a:r>
              <a:rPr lang="en-US" dirty="0"/>
              <a:t>Livestock Exclusion Fencing</a:t>
            </a:r>
          </a:p>
        </p:txBody>
      </p:sp>
      <p:sp>
        <p:nvSpPr>
          <p:cNvPr id="3" name="TextBox 2"/>
          <p:cNvSpPr txBox="1"/>
          <p:nvPr/>
        </p:nvSpPr>
        <p:spPr>
          <a:xfrm>
            <a:off x="7886444" y="3365343"/>
            <a:ext cx="2909454" cy="369332"/>
          </a:xfrm>
          <a:prstGeom prst="rect">
            <a:avLst/>
          </a:prstGeom>
          <a:noFill/>
        </p:spPr>
        <p:txBody>
          <a:bodyPr wrap="square" rtlCol="0">
            <a:spAutoFit/>
          </a:bodyPr>
          <a:lstStyle/>
          <a:p>
            <a:pPr algn="ctr"/>
            <a:r>
              <a:rPr lang="en-US" dirty="0"/>
              <a:t>Vegetation Cover</a:t>
            </a:r>
          </a:p>
        </p:txBody>
      </p:sp>
      <p:pic>
        <p:nvPicPr>
          <p:cNvPr id="6" name="Picture 5" descr="Conservation Cover.jpg">
            <a:extLst>
              <a:ext uri="{FF2B5EF4-FFF2-40B4-BE49-F238E27FC236}">
                <a16:creationId xmlns:a16="http://schemas.microsoft.com/office/drawing/2014/main" id="{03A2A510-B5BC-8946-7596-6044B032A5B8}"/>
              </a:ext>
            </a:extLst>
          </p:cNvPr>
          <p:cNvPicPr>
            <a:picLocks noChangeAspect="1"/>
          </p:cNvPicPr>
          <p:nvPr/>
        </p:nvPicPr>
        <p:blipFill>
          <a:blip r:embed="rId4" cstate="print"/>
          <a:stretch>
            <a:fillRect/>
          </a:stretch>
        </p:blipFill>
        <p:spPr>
          <a:xfrm>
            <a:off x="7696198" y="1114690"/>
            <a:ext cx="3446683" cy="2286047"/>
          </a:xfrm>
          <a:prstGeom prst="rect">
            <a:avLst/>
          </a:prstGeom>
          <a:ln w="19050">
            <a:solidFill>
              <a:schemeClr val="accent1"/>
            </a:solidFill>
          </a:ln>
        </p:spPr>
      </p:pic>
      <p:pic>
        <p:nvPicPr>
          <p:cNvPr id="7" name="Picture 6" descr="images_AF-CoachOWaterer.jpg">
            <a:extLst>
              <a:ext uri="{FF2B5EF4-FFF2-40B4-BE49-F238E27FC236}">
                <a16:creationId xmlns:a16="http://schemas.microsoft.com/office/drawing/2014/main" id="{CC79CAB7-608E-E9E5-D588-9FA46209A18F}"/>
              </a:ext>
            </a:extLst>
          </p:cNvPr>
          <p:cNvPicPr>
            <a:picLocks noChangeAspect="1"/>
          </p:cNvPicPr>
          <p:nvPr/>
        </p:nvPicPr>
        <p:blipFill>
          <a:blip r:embed="rId5" cstate="print"/>
          <a:stretch>
            <a:fillRect/>
          </a:stretch>
        </p:blipFill>
        <p:spPr>
          <a:xfrm>
            <a:off x="1125317" y="3922149"/>
            <a:ext cx="3613637" cy="2444520"/>
          </a:xfrm>
          <a:prstGeom prst="rect">
            <a:avLst/>
          </a:prstGeom>
          <a:ln w="19050">
            <a:solidFill>
              <a:schemeClr val="accent1"/>
            </a:solidFill>
          </a:ln>
        </p:spPr>
      </p:pic>
      <p:sp>
        <p:nvSpPr>
          <p:cNvPr id="12" name="TextBox 11">
            <a:extLst>
              <a:ext uri="{FF2B5EF4-FFF2-40B4-BE49-F238E27FC236}">
                <a16:creationId xmlns:a16="http://schemas.microsoft.com/office/drawing/2014/main" id="{84E00799-254C-929E-FFC8-0BF19EEBC32B}"/>
              </a:ext>
            </a:extLst>
          </p:cNvPr>
          <p:cNvSpPr txBox="1"/>
          <p:nvPr/>
        </p:nvSpPr>
        <p:spPr>
          <a:xfrm>
            <a:off x="1736026" y="6366669"/>
            <a:ext cx="2392218" cy="369332"/>
          </a:xfrm>
          <a:prstGeom prst="rect">
            <a:avLst/>
          </a:prstGeom>
          <a:noFill/>
        </p:spPr>
        <p:txBody>
          <a:bodyPr wrap="square" rtlCol="0">
            <a:spAutoFit/>
          </a:bodyPr>
          <a:lstStyle/>
          <a:p>
            <a:pPr algn="ctr"/>
            <a:r>
              <a:rPr lang="en-US" dirty="0"/>
              <a:t>Water Trough</a:t>
            </a:r>
          </a:p>
        </p:txBody>
      </p:sp>
      <p:pic>
        <p:nvPicPr>
          <p:cNvPr id="13" name="Picture 10" descr="rotational_grazing_02">
            <a:extLst>
              <a:ext uri="{FF2B5EF4-FFF2-40B4-BE49-F238E27FC236}">
                <a16:creationId xmlns:a16="http://schemas.microsoft.com/office/drawing/2014/main" id="{97E3C860-0E17-0147-8133-EF735B907251}"/>
              </a:ext>
            </a:extLst>
          </p:cNvPr>
          <p:cNvPicPr>
            <a:picLocks noChangeAspect="1" noChangeArrowheads="1"/>
          </p:cNvPicPr>
          <p:nvPr/>
        </p:nvPicPr>
        <p:blipFill>
          <a:blip r:embed="rId6" cstate="print"/>
          <a:srcRect/>
          <a:stretch>
            <a:fillRect/>
          </a:stretch>
        </p:blipFill>
        <p:spPr bwMode="auto">
          <a:xfrm>
            <a:off x="7696197" y="3840383"/>
            <a:ext cx="3446683" cy="2526285"/>
          </a:xfrm>
          <a:prstGeom prst="rect">
            <a:avLst/>
          </a:prstGeom>
          <a:noFill/>
          <a:ln w="19050" cmpd="sng">
            <a:solidFill>
              <a:schemeClr val="accent1"/>
            </a:solidFill>
            <a:miter lim="800000"/>
            <a:headEnd/>
            <a:tailEnd/>
          </a:ln>
        </p:spPr>
      </p:pic>
      <p:sp>
        <p:nvSpPr>
          <p:cNvPr id="14" name="TextBox 13">
            <a:extLst>
              <a:ext uri="{FF2B5EF4-FFF2-40B4-BE49-F238E27FC236}">
                <a16:creationId xmlns:a16="http://schemas.microsoft.com/office/drawing/2014/main" id="{21C505D6-7245-E973-EAB6-744F7E94A4B3}"/>
              </a:ext>
            </a:extLst>
          </p:cNvPr>
          <p:cNvSpPr txBox="1"/>
          <p:nvPr/>
        </p:nvSpPr>
        <p:spPr>
          <a:xfrm>
            <a:off x="7966686" y="6366668"/>
            <a:ext cx="2748970" cy="369332"/>
          </a:xfrm>
          <a:prstGeom prst="rect">
            <a:avLst/>
          </a:prstGeom>
          <a:noFill/>
        </p:spPr>
        <p:txBody>
          <a:bodyPr wrap="square" rtlCol="0">
            <a:spAutoFit/>
          </a:bodyPr>
          <a:lstStyle/>
          <a:p>
            <a:pPr algn="ctr"/>
            <a:r>
              <a:rPr lang="en-US" dirty="0"/>
              <a:t>Rotational Grazing</a:t>
            </a:r>
          </a:p>
        </p:txBody>
      </p:sp>
      <p:sp>
        <p:nvSpPr>
          <p:cNvPr id="16" name="Footer Placeholder 3">
            <a:extLst>
              <a:ext uri="{FF2B5EF4-FFF2-40B4-BE49-F238E27FC236}">
                <a16:creationId xmlns:a16="http://schemas.microsoft.com/office/drawing/2014/main" id="{F41898F8-C32A-9C94-037E-C949EC94ABC8}"/>
              </a:ext>
            </a:extLst>
          </p:cNvPr>
          <p:cNvSpPr txBox="1">
            <a:spLocks/>
          </p:cNvSpPr>
          <p:nvPr/>
        </p:nvSpPr>
        <p:spPr>
          <a:xfrm>
            <a:off x="551083" y="6326425"/>
            <a:ext cx="10515600" cy="4095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ln>
                  <a:noFill/>
                </a:ln>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1C9B584-852F-4056-BF30-ABA66A23FD41}" type="slidenum">
              <a:rPr lang="en-US" sz="1200" smtClean="0"/>
              <a:pPr/>
              <a:t>23</a:t>
            </a:fld>
            <a:r>
              <a:rPr lang="en-US" dirty="0"/>
              <a:t>					</a:t>
            </a:r>
            <a:endParaRPr lang="en-US" dirty="0">
              <a:solidFill>
                <a:srgbClr val="256EAB"/>
              </a:solidFill>
            </a:endParaRPr>
          </a:p>
        </p:txBody>
      </p:sp>
    </p:spTree>
    <p:extLst>
      <p:ext uri="{BB962C8B-B14F-4D97-AF65-F5344CB8AC3E}">
        <p14:creationId xmlns:p14="http://schemas.microsoft.com/office/powerpoint/2010/main" val="1494730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4"/>
          <p:cNvSpPr txBox="1">
            <a:spLocks noChangeArrowheads="1"/>
          </p:cNvSpPr>
          <p:nvPr/>
        </p:nvSpPr>
        <p:spPr bwMode="auto">
          <a:xfrm>
            <a:off x="6501809" y="3345417"/>
            <a:ext cx="3657600" cy="369888"/>
          </a:xfrm>
          <a:prstGeom prst="rect">
            <a:avLst/>
          </a:prstGeom>
          <a:noFill/>
          <a:ln w="9525">
            <a:noFill/>
            <a:miter lim="800000"/>
            <a:headEnd/>
            <a:tailEnd/>
          </a:ln>
        </p:spPr>
        <p:txBody>
          <a:bodyPr wrap="square">
            <a:spAutoFit/>
          </a:bodyPr>
          <a:lstStyle/>
          <a:p>
            <a:pPr algn="ctr" eaLnBrk="0" hangingPunct="0"/>
            <a:r>
              <a:rPr lang="en-US" dirty="0">
                <a:solidFill>
                  <a:schemeClr val="bg1"/>
                </a:solidFill>
              </a:rPr>
              <a:t>Septic System Replacement</a:t>
            </a:r>
            <a:endParaRPr lang="en-US" b="1" dirty="0">
              <a:solidFill>
                <a:schemeClr val="bg1"/>
              </a:solidFill>
            </a:endParaRPr>
          </a:p>
        </p:txBody>
      </p:sp>
      <p:sp>
        <p:nvSpPr>
          <p:cNvPr id="45060" name="Text Box 5"/>
          <p:cNvSpPr txBox="1">
            <a:spLocks noChangeArrowheads="1"/>
          </p:cNvSpPr>
          <p:nvPr/>
        </p:nvSpPr>
        <p:spPr bwMode="auto">
          <a:xfrm>
            <a:off x="1981200" y="3565044"/>
            <a:ext cx="3733800" cy="369888"/>
          </a:xfrm>
          <a:prstGeom prst="rect">
            <a:avLst/>
          </a:prstGeom>
          <a:noFill/>
          <a:ln w="9525">
            <a:noFill/>
            <a:miter lim="800000"/>
            <a:headEnd/>
            <a:tailEnd/>
          </a:ln>
        </p:spPr>
        <p:txBody>
          <a:bodyPr wrap="square">
            <a:spAutoFit/>
          </a:bodyPr>
          <a:lstStyle/>
          <a:p>
            <a:pPr algn="ctr" eaLnBrk="0" hangingPunct="0"/>
            <a:r>
              <a:rPr lang="en-US" dirty="0">
                <a:solidFill>
                  <a:schemeClr val="bg1"/>
                </a:solidFill>
              </a:rPr>
              <a:t>Septic System Pump-out</a:t>
            </a:r>
            <a:endParaRPr lang="en-US" b="1" dirty="0">
              <a:solidFill>
                <a:schemeClr val="bg1"/>
              </a:solidFill>
            </a:endParaRPr>
          </a:p>
        </p:txBody>
      </p:sp>
      <p:sp>
        <p:nvSpPr>
          <p:cNvPr id="45061" name="Text Box 13"/>
          <p:cNvSpPr txBox="1">
            <a:spLocks noChangeArrowheads="1"/>
          </p:cNvSpPr>
          <p:nvPr/>
        </p:nvSpPr>
        <p:spPr bwMode="auto">
          <a:xfrm>
            <a:off x="5867401" y="6172201"/>
            <a:ext cx="5172739" cy="646331"/>
          </a:xfrm>
          <a:prstGeom prst="rect">
            <a:avLst/>
          </a:prstGeom>
          <a:noFill/>
          <a:ln w="9525">
            <a:noFill/>
            <a:miter lim="800000"/>
            <a:headEnd/>
            <a:tailEnd/>
          </a:ln>
        </p:spPr>
        <p:txBody>
          <a:bodyPr wrap="square">
            <a:spAutoFit/>
          </a:bodyPr>
          <a:lstStyle/>
          <a:p>
            <a:pPr algn="ctr" eaLnBrk="0" hangingPunct="0"/>
            <a:r>
              <a:rPr lang="en-US" dirty="0">
                <a:solidFill>
                  <a:schemeClr val="bg1"/>
                </a:solidFill>
              </a:rPr>
              <a:t>Alternative On-site Sewage </a:t>
            </a:r>
          </a:p>
          <a:p>
            <a:pPr algn="ctr" eaLnBrk="0" hangingPunct="0"/>
            <a:r>
              <a:rPr lang="en-US" dirty="0">
                <a:solidFill>
                  <a:schemeClr val="bg1"/>
                </a:solidFill>
              </a:rPr>
              <a:t>Disposal System</a:t>
            </a:r>
          </a:p>
        </p:txBody>
      </p:sp>
      <p:sp>
        <p:nvSpPr>
          <p:cNvPr id="45062" name="Text Box 15"/>
          <p:cNvSpPr txBox="1">
            <a:spLocks noChangeArrowheads="1"/>
          </p:cNvSpPr>
          <p:nvPr/>
        </p:nvSpPr>
        <p:spPr bwMode="auto">
          <a:xfrm>
            <a:off x="2085472" y="6509377"/>
            <a:ext cx="3553328" cy="369332"/>
          </a:xfrm>
          <a:prstGeom prst="rect">
            <a:avLst/>
          </a:prstGeom>
          <a:noFill/>
          <a:ln w="9525">
            <a:noFill/>
            <a:miter lim="800000"/>
            <a:headEnd/>
            <a:tailEnd/>
          </a:ln>
        </p:spPr>
        <p:txBody>
          <a:bodyPr wrap="square">
            <a:spAutoFit/>
          </a:bodyPr>
          <a:lstStyle/>
          <a:p>
            <a:pPr algn="ctr" eaLnBrk="0" hangingPunct="0"/>
            <a:r>
              <a:rPr lang="en-US" dirty="0">
                <a:solidFill>
                  <a:schemeClr val="bg1"/>
                </a:solidFill>
              </a:rPr>
              <a:t>Septic System Repair</a:t>
            </a:r>
          </a:p>
        </p:txBody>
      </p:sp>
      <p:pic>
        <p:nvPicPr>
          <p:cNvPr id="14" name="Picture 25" descr="septic_pumpout"/>
          <p:cNvPicPr>
            <a:picLocks noChangeAspect="1" noChangeArrowheads="1"/>
          </p:cNvPicPr>
          <p:nvPr/>
        </p:nvPicPr>
        <p:blipFill>
          <a:blip r:embed="rId3" cstate="print"/>
          <a:srcRect b="11111"/>
          <a:stretch>
            <a:fillRect/>
          </a:stretch>
        </p:blipFill>
        <p:spPr bwMode="auto">
          <a:xfrm>
            <a:off x="1136073" y="978206"/>
            <a:ext cx="3550816" cy="2367211"/>
          </a:xfrm>
          <a:prstGeom prst="rect">
            <a:avLst/>
          </a:prstGeom>
          <a:noFill/>
          <a:ln w="19050" cmpd="sng">
            <a:solidFill>
              <a:schemeClr val="accent1"/>
            </a:solidFill>
            <a:miter lim="800000"/>
            <a:headEnd/>
            <a:tailEnd/>
          </a:ln>
        </p:spPr>
      </p:pic>
      <p:pic>
        <p:nvPicPr>
          <p:cNvPr id="16" name="Picture 28" descr="concretetank"/>
          <p:cNvPicPr>
            <a:picLocks noChangeAspect="1" noChangeArrowheads="1"/>
          </p:cNvPicPr>
          <p:nvPr/>
        </p:nvPicPr>
        <p:blipFill>
          <a:blip r:embed="rId4" cstate="print"/>
          <a:srcRect/>
          <a:stretch>
            <a:fillRect/>
          </a:stretch>
        </p:blipFill>
        <p:spPr bwMode="auto">
          <a:xfrm>
            <a:off x="6929972" y="985120"/>
            <a:ext cx="3707794" cy="2394616"/>
          </a:xfrm>
          <a:prstGeom prst="rect">
            <a:avLst/>
          </a:prstGeom>
          <a:noFill/>
          <a:ln w="19050" cmpd="sng">
            <a:solidFill>
              <a:schemeClr val="accent1"/>
            </a:solidFill>
            <a:miter lim="800000"/>
            <a:headEnd/>
            <a:tailEnd/>
          </a:ln>
        </p:spPr>
      </p:pic>
      <p:pic>
        <p:nvPicPr>
          <p:cNvPr id="17" name="Picture 20" descr="Pumpout"/>
          <p:cNvPicPr>
            <a:picLocks noChangeAspect="1" noChangeArrowheads="1"/>
          </p:cNvPicPr>
          <p:nvPr/>
        </p:nvPicPr>
        <p:blipFill>
          <a:blip r:embed="rId5" cstate="print"/>
          <a:srcRect/>
          <a:stretch>
            <a:fillRect/>
          </a:stretch>
        </p:blipFill>
        <p:spPr bwMode="auto">
          <a:xfrm>
            <a:off x="1136072" y="3871130"/>
            <a:ext cx="3566499" cy="2355577"/>
          </a:xfrm>
          <a:prstGeom prst="rect">
            <a:avLst/>
          </a:prstGeom>
          <a:noFill/>
          <a:ln w="19050" cmpd="sng">
            <a:solidFill>
              <a:schemeClr val="accent1"/>
            </a:solidFill>
            <a:miter lim="800000"/>
            <a:headEnd/>
            <a:tailEnd/>
          </a:ln>
        </p:spPr>
      </p:pic>
      <p:pic>
        <p:nvPicPr>
          <p:cNvPr id="22" name="Picture 2"/>
          <p:cNvPicPr>
            <a:picLocks noChangeAspect="1" noChangeArrowheads="1"/>
          </p:cNvPicPr>
          <p:nvPr/>
        </p:nvPicPr>
        <p:blipFill>
          <a:blip r:embed="rId6" cstate="print"/>
          <a:srcRect/>
          <a:stretch>
            <a:fillRect/>
          </a:stretch>
        </p:blipFill>
        <p:spPr bwMode="auto">
          <a:xfrm>
            <a:off x="6929972" y="3753348"/>
            <a:ext cx="3707794" cy="2472599"/>
          </a:xfrm>
          <a:prstGeom prst="rect">
            <a:avLst/>
          </a:prstGeom>
          <a:solidFill>
            <a:schemeClr val="accent1"/>
          </a:solidFill>
          <a:ln w="19050" cmpd="sng">
            <a:solidFill>
              <a:schemeClr val="accent1"/>
            </a:solidFill>
            <a:miter lim="800000"/>
            <a:headEnd/>
            <a:tailEnd/>
          </a:ln>
        </p:spPr>
      </p:pic>
      <p:sp>
        <p:nvSpPr>
          <p:cNvPr id="10" name="Title 2"/>
          <p:cNvSpPr>
            <a:spLocks noGrp="1"/>
          </p:cNvSpPr>
          <p:nvPr>
            <p:ph type="title"/>
          </p:nvPr>
        </p:nvSpPr>
        <p:spPr>
          <a:xfrm>
            <a:off x="1136073" y="76200"/>
            <a:ext cx="9904067" cy="914400"/>
          </a:xfrm>
        </p:spPr>
        <p:txBody>
          <a:bodyPr>
            <a:noAutofit/>
          </a:bodyPr>
          <a:lstStyle/>
          <a:p>
            <a:pPr algn="ctr">
              <a:defRPr/>
            </a:pPr>
            <a:r>
              <a:rPr lang="en-US" sz="2800" dirty="0"/>
              <a:t>  </a:t>
            </a:r>
            <a:r>
              <a:rPr lang="en-US" sz="3600" dirty="0"/>
              <a:t>Potential Residential Control Measures</a:t>
            </a:r>
          </a:p>
        </p:txBody>
      </p:sp>
      <p:sp>
        <p:nvSpPr>
          <p:cNvPr id="2" name="TextBox 1"/>
          <p:cNvSpPr txBox="1"/>
          <p:nvPr/>
        </p:nvSpPr>
        <p:spPr>
          <a:xfrm>
            <a:off x="1485435" y="3380857"/>
            <a:ext cx="2852092" cy="369888"/>
          </a:xfrm>
          <a:prstGeom prst="rect">
            <a:avLst/>
          </a:prstGeom>
          <a:noFill/>
        </p:spPr>
        <p:txBody>
          <a:bodyPr wrap="square" rtlCol="0">
            <a:spAutoFit/>
          </a:bodyPr>
          <a:lstStyle/>
          <a:p>
            <a:r>
              <a:rPr lang="en-US" dirty="0"/>
              <a:t>Septic System Pump out</a:t>
            </a:r>
          </a:p>
        </p:txBody>
      </p:sp>
      <p:sp>
        <p:nvSpPr>
          <p:cNvPr id="3" name="TextBox 2"/>
          <p:cNvSpPr txBox="1"/>
          <p:nvPr/>
        </p:nvSpPr>
        <p:spPr>
          <a:xfrm>
            <a:off x="6666906" y="3345973"/>
            <a:ext cx="4233925" cy="369332"/>
          </a:xfrm>
          <a:prstGeom prst="rect">
            <a:avLst/>
          </a:prstGeom>
          <a:noFill/>
        </p:spPr>
        <p:txBody>
          <a:bodyPr wrap="square" rtlCol="0">
            <a:spAutoFit/>
          </a:bodyPr>
          <a:lstStyle/>
          <a:p>
            <a:r>
              <a:rPr lang="en-US" dirty="0"/>
              <a:t>Conventional Septic System Replacement</a:t>
            </a:r>
          </a:p>
        </p:txBody>
      </p:sp>
      <p:sp>
        <p:nvSpPr>
          <p:cNvPr id="4" name="TextBox 3"/>
          <p:cNvSpPr txBox="1"/>
          <p:nvPr/>
        </p:nvSpPr>
        <p:spPr>
          <a:xfrm>
            <a:off x="1788327" y="6225947"/>
            <a:ext cx="2246307" cy="369332"/>
          </a:xfrm>
          <a:prstGeom prst="rect">
            <a:avLst/>
          </a:prstGeom>
          <a:noFill/>
        </p:spPr>
        <p:txBody>
          <a:bodyPr wrap="square" rtlCol="0">
            <a:spAutoFit/>
          </a:bodyPr>
          <a:lstStyle/>
          <a:p>
            <a:r>
              <a:rPr lang="en-US" dirty="0"/>
              <a:t>Septic System Repair</a:t>
            </a:r>
          </a:p>
        </p:txBody>
      </p:sp>
      <p:sp>
        <p:nvSpPr>
          <p:cNvPr id="5" name="TextBox 4"/>
          <p:cNvSpPr txBox="1"/>
          <p:nvPr/>
        </p:nvSpPr>
        <p:spPr>
          <a:xfrm>
            <a:off x="6840071" y="6225947"/>
            <a:ext cx="4693718" cy="369332"/>
          </a:xfrm>
          <a:prstGeom prst="rect">
            <a:avLst/>
          </a:prstGeom>
          <a:noFill/>
        </p:spPr>
        <p:txBody>
          <a:bodyPr wrap="square" rtlCol="0">
            <a:spAutoFit/>
          </a:bodyPr>
          <a:lstStyle/>
          <a:p>
            <a:r>
              <a:rPr lang="en-US" dirty="0"/>
              <a:t>Alternative On-site  Sewage Disposal System</a:t>
            </a:r>
          </a:p>
        </p:txBody>
      </p:sp>
      <p:sp>
        <p:nvSpPr>
          <p:cNvPr id="8" name="Footer Placeholder 3">
            <a:extLst>
              <a:ext uri="{FF2B5EF4-FFF2-40B4-BE49-F238E27FC236}">
                <a16:creationId xmlns:a16="http://schemas.microsoft.com/office/drawing/2014/main" id="{7E2F5F05-13D0-50F8-B9A1-E149611C1347}"/>
              </a:ext>
            </a:extLst>
          </p:cNvPr>
          <p:cNvSpPr txBox="1">
            <a:spLocks/>
          </p:cNvSpPr>
          <p:nvPr/>
        </p:nvSpPr>
        <p:spPr>
          <a:xfrm>
            <a:off x="123266" y="6303829"/>
            <a:ext cx="10515600" cy="4095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ln>
                  <a:noFill/>
                </a:ln>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1C9B584-852F-4056-BF30-ABA66A23FD41}" type="slidenum">
              <a:rPr lang="en-US" sz="1200" smtClean="0"/>
              <a:pPr/>
              <a:t>24</a:t>
            </a:fld>
            <a:r>
              <a:rPr lang="en-US" dirty="0"/>
              <a:t>					</a:t>
            </a:r>
            <a:endParaRPr lang="en-US" dirty="0">
              <a:solidFill>
                <a:srgbClr val="256EAB"/>
              </a:solidFill>
            </a:endParaRPr>
          </a:p>
        </p:txBody>
      </p:sp>
    </p:spTree>
    <p:extLst>
      <p:ext uri="{BB962C8B-B14F-4D97-AF65-F5344CB8AC3E}">
        <p14:creationId xmlns:p14="http://schemas.microsoft.com/office/powerpoint/2010/main" val="3763557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ioretentionCell1.jpg"/>
          <p:cNvPicPr>
            <a:picLocks noChangeAspect="1"/>
          </p:cNvPicPr>
          <p:nvPr/>
        </p:nvPicPr>
        <p:blipFill>
          <a:blip r:embed="rId3" cstate="print"/>
          <a:stretch>
            <a:fillRect/>
          </a:stretch>
        </p:blipFill>
        <p:spPr>
          <a:xfrm>
            <a:off x="3415698" y="938552"/>
            <a:ext cx="3352800" cy="2514600"/>
          </a:xfrm>
          <a:prstGeom prst="rect">
            <a:avLst/>
          </a:prstGeom>
          <a:noFill/>
          <a:ln w="19050" cmpd="sng">
            <a:solidFill>
              <a:schemeClr val="accent1"/>
            </a:solidFill>
          </a:ln>
        </p:spPr>
      </p:pic>
      <p:pic>
        <p:nvPicPr>
          <p:cNvPr id="41997" name="Picture 12" descr="Riparian3"/>
          <p:cNvPicPr>
            <a:picLocks noChangeAspect="1" noChangeArrowheads="1"/>
          </p:cNvPicPr>
          <p:nvPr/>
        </p:nvPicPr>
        <p:blipFill>
          <a:blip r:embed="rId4" cstate="print"/>
          <a:srcRect/>
          <a:stretch>
            <a:fillRect/>
          </a:stretch>
        </p:blipFill>
        <p:spPr bwMode="auto">
          <a:xfrm>
            <a:off x="7215672" y="959266"/>
            <a:ext cx="3789742" cy="2493886"/>
          </a:xfrm>
          <a:prstGeom prst="rect">
            <a:avLst/>
          </a:prstGeom>
          <a:noFill/>
          <a:ln w="19050" cmpd="sng">
            <a:solidFill>
              <a:schemeClr val="accent1"/>
            </a:solidFill>
            <a:miter lim="800000"/>
            <a:headEnd/>
            <a:tailEnd/>
          </a:ln>
        </p:spPr>
      </p:pic>
      <p:sp>
        <p:nvSpPr>
          <p:cNvPr id="8" name="Text Box 15"/>
          <p:cNvSpPr txBox="1">
            <a:spLocks noChangeArrowheads="1"/>
          </p:cNvSpPr>
          <p:nvPr/>
        </p:nvSpPr>
        <p:spPr bwMode="auto">
          <a:xfrm>
            <a:off x="3124200" y="3352800"/>
            <a:ext cx="1600200" cy="707886"/>
          </a:xfrm>
          <a:prstGeom prst="rect">
            <a:avLst/>
          </a:prstGeom>
          <a:noFill/>
          <a:ln w="9525">
            <a:noFill/>
            <a:miter lim="800000"/>
            <a:headEnd/>
            <a:tailEnd/>
          </a:ln>
        </p:spPr>
        <p:txBody>
          <a:bodyPr wrap="square">
            <a:spAutoFit/>
          </a:bodyPr>
          <a:lstStyle/>
          <a:p>
            <a:pPr algn="ctr" eaLnBrk="0" hangingPunct="0"/>
            <a:r>
              <a:rPr lang="en-US" sz="2000" dirty="0">
                <a:solidFill>
                  <a:schemeClr val="bg1"/>
                </a:solidFill>
              </a:rPr>
              <a:t>Pet Waste </a:t>
            </a:r>
          </a:p>
          <a:p>
            <a:pPr algn="ctr" eaLnBrk="0" hangingPunct="0"/>
            <a:r>
              <a:rPr lang="en-US" sz="2000" dirty="0">
                <a:solidFill>
                  <a:schemeClr val="bg1"/>
                </a:solidFill>
              </a:rPr>
              <a:t>Composters</a:t>
            </a:r>
          </a:p>
        </p:txBody>
      </p:sp>
      <p:sp>
        <p:nvSpPr>
          <p:cNvPr id="9" name="Text Box 15"/>
          <p:cNvSpPr txBox="1">
            <a:spLocks noChangeArrowheads="1"/>
          </p:cNvSpPr>
          <p:nvPr/>
        </p:nvSpPr>
        <p:spPr bwMode="auto">
          <a:xfrm>
            <a:off x="7170750" y="3750048"/>
            <a:ext cx="3505200" cy="400110"/>
          </a:xfrm>
          <a:prstGeom prst="rect">
            <a:avLst/>
          </a:prstGeom>
          <a:noFill/>
          <a:ln w="9525">
            <a:noFill/>
            <a:miter lim="800000"/>
            <a:headEnd/>
            <a:tailEnd/>
          </a:ln>
        </p:spPr>
        <p:txBody>
          <a:bodyPr wrap="square">
            <a:spAutoFit/>
          </a:bodyPr>
          <a:lstStyle/>
          <a:p>
            <a:pPr algn="ctr" eaLnBrk="0" hangingPunct="0"/>
            <a:r>
              <a:rPr lang="en-US" sz="2000" dirty="0">
                <a:solidFill>
                  <a:schemeClr val="bg1"/>
                </a:solidFill>
              </a:rPr>
              <a:t>Vegetated Buffer</a:t>
            </a:r>
          </a:p>
        </p:txBody>
      </p:sp>
      <p:sp>
        <p:nvSpPr>
          <p:cNvPr id="10" name="Text Box 15"/>
          <p:cNvSpPr txBox="1">
            <a:spLocks noChangeArrowheads="1"/>
          </p:cNvSpPr>
          <p:nvPr/>
        </p:nvSpPr>
        <p:spPr bwMode="auto">
          <a:xfrm>
            <a:off x="2523954" y="9053037"/>
            <a:ext cx="4324809" cy="400110"/>
          </a:xfrm>
          <a:prstGeom prst="rect">
            <a:avLst/>
          </a:prstGeom>
          <a:noFill/>
          <a:ln w="9525">
            <a:noFill/>
            <a:miter lim="800000"/>
            <a:headEnd/>
            <a:tailEnd/>
          </a:ln>
        </p:spPr>
        <p:txBody>
          <a:bodyPr wrap="square">
            <a:spAutoFit/>
          </a:bodyPr>
          <a:lstStyle/>
          <a:p>
            <a:pPr algn="ctr" eaLnBrk="0" hangingPunct="0"/>
            <a:r>
              <a:rPr lang="en-US" sz="2000" dirty="0">
                <a:solidFill>
                  <a:schemeClr val="bg1"/>
                </a:solidFill>
              </a:rPr>
              <a:t>Bioretention (rain garden)</a:t>
            </a:r>
          </a:p>
        </p:txBody>
      </p:sp>
      <p:pic>
        <p:nvPicPr>
          <p:cNvPr id="12" name="Picture 11" descr="DSC01092.JPG"/>
          <p:cNvPicPr>
            <a:picLocks noChangeAspect="1"/>
          </p:cNvPicPr>
          <p:nvPr/>
        </p:nvPicPr>
        <p:blipFill>
          <a:blip r:embed="rId5" cstate="print"/>
          <a:srcRect l="29259" t="3333" r="24815" b="3333"/>
          <a:stretch>
            <a:fillRect/>
          </a:stretch>
        </p:blipFill>
        <p:spPr>
          <a:xfrm>
            <a:off x="1080102" y="938552"/>
            <a:ext cx="1690900" cy="4581789"/>
          </a:xfrm>
          <a:prstGeom prst="rect">
            <a:avLst/>
          </a:prstGeom>
          <a:ln w="19050">
            <a:solidFill>
              <a:schemeClr val="accent1"/>
            </a:solidFill>
          </a:ln>
        </p:spPr>
      </p:pic>
      <p:sp>
        <p:nvSpPr>
          <p:cNvPr id="13" name="Text Box 15"/>
          <p:cNvSpPr txBox="1">
            <a:spLocks noChangeArrowheads="1"/>
          </p:cNvSpPr>
          <p:nvPr/>
        </p:nvSpPr>
        <p:spPr bwMode="auto">
          <a:xfrm>
            <a:off x="2156494" y="5616054"/>
            <a:ext cx="1295400" cy="707886"/>
          </a:xfrm>
          <a:prstGeom prst="rect">
            <a:avLst/>
          </a:prstGeom>
          <a:noFill/>
          <a:ln w="9525">
            <a:noFill/>
            <a:miter lim="800000"/>
            <a:headEnd/>
            <a:tailEnd/>
          </a:ln>
        </p:spPr>
        <p:txBody>
          <a:bodyPr wrap="square">
            <a:spAutoFit/>
          </a:bodyPr>
          <a:lstStyle/>
          <a:p>
            <a:pPr algn="ctr" eaLnBrk="0" hangingPunct="0"/>
            <a:r>
              <a:rPr lang="en-US" sz="2000" dirty="0">
                <a:solidFill>
                  <a:schemeClr val="bg1"/>
                </a:solidFill>
              </a:rPr>
              <a:t>Pet Waste Station</a:t>
            </a:r>
          </a:p>
        </p:txBody>
      </p:sp>
      <p:sp>
        <p:nvSpPr>
          <p:cNvPr id="16" name="Title 2"/>
          <p:cNvSpPr>
            <a:spLocks noGrp="1"/>
          </p:cNvSpPr>
          <p:nvPr>
            <p:ph type="title"/>
          </p:nvPr>
        </p:nvSpPr>
        <p:spPr>
          <a:xfrm>
            <a:off x="1025235" y="76200"/>
            <a:ext cx="10215419" cy="914400"/>
          </a:xfrm>
        </p:spPr>
        <p:txBody>
          <a:bodyPr>
            <a:noAutofit/>
          </a:bodyPr>
          <a:lstStyle/>
          <a:p>
            <a:pPr algn="ctr">
              <a:defRPr/>
            </a:pPr>
            <a:r>
              <a:rPr lang="en-US" sz="2800" dirty="0"/>
              <a:t>  </a:t>
            </a:r>
            <a:r>
              <a:rPr lang="en-US" sz="3600" dirty="0"/>
              <a:t>Pet Waste and Stormwater Control Measures</a:t>
            </a:r>
          </a:p>
        </p:txBody>
      </p:sp>
      <p:sp>
        <p:nvSpPr>
          <p:cNvPr id="3" name="TextBox 2"/>
          <p:cNvSpPr txBox="1"/>
          <p:nvPr/>
        </p:nvSpPr>
        <p:spPr>
          <a:xfrm>
            <a:off x="8051240" y="3416934"/>
            <a:ext cx="2215441" cy="369332"/>
          </a:xfrm>
          <a:prstGeom prst="rect">
            <a:avLst/>
          </a:prstGeom>
          <a:noFill/>
        </p:spPr>
        <p:txBody>
          <a:bodyPr wrap="square" rtlCol="0">
            <a:spAutoFit/>
          </a:bodyPr>
          <a:lstStyle/>
          <a:p>
            <a:r>
              <a:rPr lang="en-US" dirty="0"/>
              <a:t>Vegetated Buffers</a:t>
            </a:r>
          </a:p>
        </p:txBody>
      </p:sp>
      <p:sp>
        <p:nvSpPr>
          <p:cNvPr id="4" name="TextBox 3"/>
          <p:cNvSpPr txBox="1"/>
          <p:nvPr/>
        </p:nvSpPr>
        <p:spPr>
          <a:xfrm>
            <a:off x="873237" y="5574752"/>
            <a:ext cx="2104630" cy="369332"/>
          </a:xfrm>
          <a:prstGeom prst="rect">
            <a:avLst/>
          </a:prstGeom>
          <a:noFill/>
        </p:spPr>
        <p:txBody>
          <a:bodyPr wrap="square" rtlCol="0">
            <a:spAutoFit/>
          </a:bodyPr>
          <a:lstStyle/>
          <a:p>
            <a:pPr algn="ctr"/>
            <a:r>
              <a:rPr lang="en-US" dirty="0"/>
              <a:t>Pet Waste Station</a:t>
            </a:r>
          </a:p>
        </p:txBody>
      </p:sp>
      <p:sp>
        <p:nvSpPr>
          <p:cNvPr id="5" name="TextBox 4"/>
          <p:cNvSpPr txBox="1"/>
          <p:nvPr/>
        </p:nvSpPr>
        <p:spPr>
          <a:xfrm>
            <a:off x="7618542" y="6178421"/>
            <a:ext cx="3080835" cy="369332"/>
          </a:xfrm>
          <a:prstGeom prst="rect">
            <a:avLst/>
          </a:prstGeom>
          <a:noFill/>
        </p:spPr>
        <p:txBody>
          <a:bodyPr wrap="square" rtlCol="0">
            <a:spAutoFit/>
          </a:bodyPr>
          <a:lstStyle/>
          <a:p>
            <a:pPr algn="ctr"/>
            <a:r>
              <a:rPr lang="en-US" dirty="0"/>
              <a:t>Streambank Stabilization</a:t>
            </a:r>
          </a:p>
        </p:txBody>
      </p:sp>
      <p:sp>
        <p:nvSpPr>
          <p:cNvPr id="7" name="TextBox 6"/>
          <p:cNvSpPr txBox="1"/>
          <p:nvPr/>
        </p:nvSpPr>
        <p:spPr>
          <a:xfrm>
            <a:off x="3665957" y="3500507"/>
            <a:ext cx="3285939" cy="646331"/>
          </a:xfrm>
          <a:prstGeom prst="rect">
            <a:avLst/>
          </a:prstGeom>
          <a:noFill/>
        </p:spPr>
        <p:txBody>
          <a:bodyPr wrap="square" rtlCol="0">
            <a:spAutoFit/>
          </a:bodyPr>
          <a:lstStyle/>
          <a:p>
            <a:r>
              <a:rPr lang="en-US" dirty="0"/>
              <a:t>Bio Retention (Rain Garden)</a:t>
            </a:r>
          </a:p>
          <a:p>
            <a:endParaRPr lang="en-US" dirty="0"/>
          </a:p>
        </p:txBody>
      </p:sp>
      <p:pic>
        <p:nvPicPr>
          <p:cNvPr id="1026" name="Picture 2" descr="Pittsburgh Street Sweeping Will Soon Resume, With $30 Tickets for Cars  Parked in the Way | Pittsburgh Magazine">
            <a:extLst>
              <a:ext uri="{FF2B5EF4-FFF2-40B4-BE49-F238E27FC236}">
                <a16:creationId xmlns:a16="http://schemas.microsoft.com/office/drawing/2014/main" id="{C6B2F308-A528-B960-8891-1C1EBC0194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4712" y="3939138"/>
            <a:ext cx="3352800" cy="2231136"/>
          </a:xfrm>
          <a:prstGeom prst="rect">
            <a:avLst/>
          </a:prstGeom>
          <a:noFill/>
          <a:ln>
            <a:solidFill>
              <a:srgbClr val="198555"/>
            </a:solidFill>
          </a:ln>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D20AE7C-FA09-5F01-9FE5-FCE9EFC3F61C}"/>
              </a:ext>
            </a:extLst>
          </p:cNvPr>
          <p:cNvSpPr txBox="1"/>
          <p:nvPr/>
        </p:nvSpPr>
        <p:spPr>
          <a:xfrm>
            <a:off x="4223753" y="6151249"/>
            <a:ext cx="1734718" cy="369332"/>
          </a:xfrm>
          <a:prstGeom prst="rect">
            <a:avLst/>
          </a:prstGeom>
          <a:noFill/>
        </p:spPr>
        <p:txBody>
          <a:bodyPr wrap="square" rtlCol="0">
            <a:spAutoFit/>
          </a:bodyPr>
          <a:lstStyle/>
          <a:p>
            <a:r>
              <a:rPr lang="en-US" dirty="0"/>
              <a:t>Street Sweeping</a:t>
            </a:r>
          </a:p>
        </p:txBody>
      </p:sp>
      <p:sp>
        <p:nvSpPr>
          <p:cNvPr id="22" name="Footer Placeholder 3">
            <a:extLst>
              <a:ext uri="{FF2B5EF4-FFF2-40B4-BE49-F238E27FC236}">
                <a16:creationId xmlns:a16="http://schemas.microsoft.com/office/drawing/2014/main" id="{1CBD5BF5-E958-85E7-2001-74998A7574C4}"/>
              </a:ext>
            </a:extLst>
          </p:cNvPr>
          <p:cNvSpPr txBox="1">
            <a:spLocks/>
          </p:cNvSpPr>
          <p:nvPr/>
        </p:nvSpPr>
        <p:spPr>
          <a:xfrm>
            <a:off x="189545" y="6323940"/>
            <a:ext cx="10515600" cy="4095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ln>
                  <a:noFill/>
                </a:ln>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1C9B584-852F-4056-BF30-ABA66A23FD41}" type="slidenum">
              <a:rPr lang="en-US" sz="1200" smtClean="0"/>
              <a:pPr/>
              <a:t>25</a:t>
            </a:fld>
            <a:r>
              <a:rPr lang="en-US" dirty="0"/>
              <a:t>					</a:t>
            </a:r>
            <a:endParaRPr lang="en-US" dirty="0">
              <a:solidFill>
                <a:srgbClr val="256EAB"/>
              </a:solidFill>
            </a:endParaRPr>
          </a:p>
        </p:txBody>
      </p:sp>
      <p:pic>
        <p:nvPicPr>
          <p:cNvPr id="2" name="Picture 2" descr="Streambank restoration using engineered bank stabilization - Geosynthetics  Magazine">
            <a:extLst>
              <a:ext uri="{FF2B5EF4-FFF2-40B4-BE49-F238E27FC236}">
                <a16:creationId xmlns:a16="http://schemas.microsoft.com/office/drawing/2014/main" id="{4CECCED7-0023-0162-1F37-3E305FC4B0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0750" y="3940240"/>
            <a:ext cx="3855815" cy="2272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839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D57AB-13C0-B24D-187B-F4CA6E8C069D}"/>
              </a:ext>
            </a:extLst>
          </p:cNvPr>
          <p:cNvSpPr>
            <a:spLocks noGrp="1"/>
          </p:cNvSpPr>
          <p:nvPr>
            <p:ph type="title"/>
          </p:nvPr>
        </p:nvSpPr>
        <p:spPr>
          <a:xfrm>
            <a:off x="838200" y="136525"/>
            <a:ext cx="10515600" cy="1325563"/>
          </a:xfrm>
        </p:spPr>
        <p:txBody>
          <a:bodyPr/>
          <a:lstStyle/>
          <a:p>
            <a:r>
              <a:rPr lang="en-US" b="1" i="0" u="none" strike="noStrike" dirty="0">
                <a:solidFill>
                  <a:srgbClr val="198569"/>
                </a:solidFill>
                <a:effectLst/>
                <a:latin typeface="Arial" panose="020B0604020202020204" pitchFamily="34" charset="0"/>
              </a:rPr>
              <a:t>How to Implement a TMDL Implementation Plan</a:t>
            </a:r>
            <a:r>
              <a:rPr lang="en-US" b="0" i="0" dirty="0">
                <a:solidFill>
                  <a:srgbClr val="000000"/>
                </a:solidFill>
                <a:effectLst/>
                <a:latin typeface="Arial" panose="020B0604020202020204" pitchFamily="34" charset="0"/>
              </a:rPr>
              <a:t>​</a:t>
            </a:r>
            <a:endParaRPr lang="en-US" dirty="0"/>
          </a:p>
        </p:txBody>
      </p:sp>
      <p:sp>
        <p:nvSpPr>
          <p:cNvPr id="3" name="Content Placeholder 2">
            <a:extLst>
              <a:ext uri="{FF2B5EF4-FFF2-40B4-BE49-F238E27FC236}">
                <a16:creationId xmlns:a16="http://schemas.microsoft.com/office/drawing/2014/main" id="{A59BB1AF-72C5-C6E2-043B-7622ABB9CC9E}"/>
              </a:ext>
            </a:extLst>
          </p:cNvPr>
          <p:cNvSpPr>
            <a:spLocks noGrp="1"/>
          </p:cNvSpPr>
          <p:nvPr>
            <p:ph idx="1"/>
          </p:nvPr>
        </p:nvSpPr>
        <p:spPr>
          <a:xfrm>
            <a:off x="838200" y="1333675"/>
            <a:ext cx="10515600" cy="5106638"/>
          </a:xfrm>
        </p:spPr>
        <p:txBody>
          <a:bodyPr>
            <a:normAutofit fontScale="55000" lnSpcReduction="20000"/>
          </a:bodyPr>
          <a:lstStyle/>
          <a:p>
            <a:pPr algn="l" rtl="0" fontAlgn="base">
              <a:buFont typeface="Arial" panose="020B0604020202020204" pitchFamily="34" charset="0"/>
              <a:buChar char="•"/>
            </a:pPr>
            <a:r>
              <a:rPr lang="en-US" sz="4400" b="0" i="0" u="none" strike="noStrike" dirty="0">
                <a:solidFill>
                  <a:srgbClr val="256EAB"/>
                </a:solidFill>
                <a:effectLst/>
                <a:ea typeface="Calibri" panose="020F0502020204030204" pitchFamily="34" charset="0"/>
              </a:rPr>
              <a:t>Section 319(h) NPS Implementation Program Request for Applications (RFA)</a:t>
            </a:r>
            <a:r>
              <a:rPr lang="en-US" sz="4400" b="0" i="0" dirty="0">
                <a:solidFill>
                  <a:srgbClr val="000000"/>
                </a:solidFill>
                <a:effectLst/>
                <a:ea typeface="Calibri" panose="020F0502020204030204" pitchFamily="34" charset="0"/>
              </a:rPr>
              <a:t>​</a:t>
            </a:r>
          </a:p>
          <a:p>
            <a:pPr marL="0" indent="0" algn="l" rtl="0" fontAlgn="base">
              <a:buNone/>
            </a:pPr>
            <a:endParaRPr lang="en-US" sz="3500" b="0" i="0" dirty="0">
              <a:solidFill>
                <a:srgbClr val="000000"/>
              </a:solidFill>
              <a:effectLst/>
              <a:ea typeface="Calibri" panose="020F0502020204030204" pitchFamily="34" charset="0"/>
            </a:endParaRPr>
          </a:p>
          <a:p>
            <a:pPr lvl="1" fontAlgn="base"/>
            <a:r>
              <a:rPr lang="en-US" sz="4200" b="0" i="0" u="none" strike="noStrike" dirty="0">
                <a:solidFill>
                  <a:srgbClr val="256EAB"/>
                </a:solidFill>
                <a:effectLst/>
                <a:ea typeface="Calibri" panose="020F0502020204030204" pitchFamily="34" charset="0"/>
              </a:rPr>
              <a:t>What is 319(h) funding?</a:t>
            </a:r>
            <a:r>
              <a:rPr lang="en-US" sz="4200" b="0" i="0" dirty="0">
                <a:solidFill>
                  <a:srgbClr val="000000"/>
                </a:solidFill>
                <a:effectLst/>
                <a:ea typeface="Calibri" panose="020F0502020204030204" pitchFamily="34" charset="0"/>
              </a:rPr>
              <a:t>​</a:t>
            </a:r>
          </a:p>
          <a:p>
            <a:pPr lvl="2" fontAlgn="base"/>
            <a:r>
              <a:rPr lang="en-US" sz="4200" b="0" i="0" u="none" strike="noStrike" dirty="0">
                <a:solidFill>
                  <a:srgbClr val="198569"/>
                </a:solidFill>
                <a:effectLst/>
                <a:ea typeface="Calibri" panose="020F0502020204030204" pitchFamily="34" charset="0"/>
              </a:rPr>
              <a:t>EPA awards 319(h) funds (Clean Water Act) to states, territories, and tribes to implement TMDL Implementation Plans.</a:t>
            </a:r>
            <a:r>
              <a:rPr lang="en-US" sz="4200" b="0" i="0" dirty="0">
                <a:solidFill>
                  <a:srgbClr val="000000"/>
                </a:solidFill>
                <a:effectLst/>
                <a:ea typeface="Calibri" panose="020F0502020204030204" pitchFamily="34" charset="0"/>
              </a:rPr>
              <a:t>​</a:t>
            </a:r>
          </a:p>
          <a:p>
            <a:pPr lvl="1" fontAlgn="base"/>
            <a:r>
              <a:rPr lang="en-US" sz="4200" b="0" i="0" u="none" strike="noStrike" dirty="0">
                <a:solidFill>
                  <a:srgbClr val="256EAB"/>
                </a:solidFill>
                <a:effectLst/>
                <a:ea typeface="Calibri" panose="020F0502020204030204" pitchFamily="34" charset="0"/>
              </a:rPr>
              <a:t>Who can apply?</a:t>
            </a:r>
            <a:r>
              <a:rPr lang="en-US" sz="4200" b="0" i="0" dirty="0">
                <a:solidFill>
                  <a:srgbClr val="000000"/>
                </a:solidFill>
                <a:effectLst/>
                <a:ea typeface="Calibri" panose="020F0502020204030204" pitchFamily="34" charset="0"/>
              </a:rPr>
              <a:t>​</a:t>
            </a:r>
          </a:p>
          <a:p>
            <a:pPr lvl="2" fontAlgn="base"/>
            <a:r>
              <a:rPr lang="en-US" sz="4200" b="0" i="0" u="none" strike="noStrike" dirty="0">
                <a:solidFill>
                  <a:srgbClr val="198569"/>
                </a:solidFill>
                <a:effectLst/>
                <a:ea typeface="Calibri" panose="020F0502020204030204" pitchFamily="34" charset="0"/>
              </a:rPr>
              <a:t>Local governments, county health departments, SWCDs, Virginia institutes of higher education, Planning District Commissions, Regional Commissions, nonprofits, and other agencies/departments of the Commonwealth.</a:t>
            </a:r>
            <a:r>
              <a:rPr lang="en-US" sz="4200" b="0" i="0" dirty="0">
                <a:solidFill>
                  <a:srgbClr val="000000"/>
                </a:solidFill>
                <a:effectLst/>
                <a:ea typeface="Calibri" panose="020F0502020204030204" pitchFamily="34" charset="0"/>
              </a:rPr>
              <a:t>​</a:t>
            </a:r>
          </a:p>
          <a:p>
            <a:pPr lvl="1" fontAlgn="base"/>
            <a:r>
              <a:rPr lang="en-US" sz="4200" b="0" i="0" u="none" strike="noStrike" dirty="0">
                <a:solidFill>
                  <a:srgbClr val="256EAB"/>
                </a:solidFill>
                <a:effectLst/>
                <a:ea typeface="Calibri" panose="020F0502020204030204" pitchFamily="34" charset="0"/>
              </a:rPr>
              <a:t>What can you apply for?</a:t>
            </a:r>
            <a:r>
              <a:rPr lang="en-US" sz="4200" b="0" i="0" dirty="0">
                <a:solidFill>
                  <a:srgbClr val="000000"/>
                </a:solidFill>
                <a:effectLst/>
                <a:ea typeface="Calibri" panose="020F0502020204030204" pitchFamily="34" charset="0"/>
              </a:rPr>
              <a:t>​</a:t>
            </a:r>
          </a:p>
          <a:p>
            <a:pPr lvl="2" fontAlgn="base"/>
            <a:r>
              <a:rPr lang="en-US" sz="4200" b="0" i="0" u="none" strike="noStrike" dirty="0">
                <a:solidFill>
                  <a:srgbClr val="198569"/>
                </a:solidFill>
                <a:effectLst/>
                <a:ea typeface="Calibri" panose="020F0502020204030204" pitchFamily="34" charset="0"/>
              </a:rPr>
              <a:t>BMPs (agricultural, residential septic, pet waste, urban)</a:t>
            </a:r>
            <a:r>
              <a:rPr lang="en-US" sz="4200" b="0" i="0" dirty="0">
                <a:solidFill>
                  <a:srgbClr val="000000"/>
                </a:solidFill>
                <a:effectLst/>
                <a:ea typeface="Calibri" panose="020F0502020204030204" pitchFamily="34" charset="0"/>
              </a:rPr>
              <a:t>​</a:t>
            </a:r>
          </a:p>
          <a:p>
            <a:pPr lvl="2" fontAlgn="base"/>
            <a:r>
              <a:rPr lang="en-US" sz="4200" b="0" i="0" u="none" strike="noStrike" dirty="0">
                <a:solidFill>
                  <a:srgbClr val="198569"/>
                </a:solidFill>
                <a:effectLst/>
                <a:ea typeface="Calibri" panose="020F0502020204030204" pitchFamily="34" charset="0"/>
              </a:rPr>
              <a:t>Education and Outreach</a:t>
            </a:r>
            <a:r>
              <a:rPr lang="en-US" sz="4200" b="0" i="0" dirty="0">
                <a:solidFill>
                  <a:srgbClr val="000000"/>
                </a:solidFill>
                <a:effectLst/>
                <a:ea typeface="Calibri" panose="020F0502020204030204" pitchFamily="34" charset="0"/>
              </a:rPr>
              <a:t>​</a:t>
            </a:r>
          </a:p>
          <a:p>
            <a:pPr lvl="2" fontAlgn="base"/>
            <a:r>
              <a:rPr lang="en-US" sz="4200" b="0" i="0" u="none" strike="noStrike" dirty="0">
                <a:solidFill>
                  <a:srgbClr val="198569"/>
                </a:solidFill>
                <a:effectLst/>
                <a:ea typeface="Calibri" panose="020F0502020204030204" pitchFamily="34" charset="0"/>
              </a:rPr>
              <a:t>Water Quality Monitoring</a:t>
            </a:r>
            <a:r>
              <a:rPr lang="en-US" sz="4200" b="0" i="0" dirty="0">
                <a:solidFill>
                  <a:srgbClr val="000000"/>
                </a:solidFill>
                <a:effectLst/>
                <a:ea typeface="Calibri" panose="020F0502020204030204" pitchFamily="34" charset="0"/>
              </a:rPr>
              <a:t>​</a:t>
            </a:r>
          </a:p>
          <a:p>
            <a:pPr lvl="1" fontAlgn="base"/>
            <a:r>
              <a:rPr lang="en-US" sz="4200" b="0" i="0" u="none" strike="noStrike" dirty="0">
                <a:solidFill>
                  <a:srgbClr val="256EAB"/>
                </a:solidFill>
                <a:effectLst/>
                <a:ea typeface="Calibri" panose="020F0502020204030204" pitchFamily="34" charset="0"/>
              </a:rPr>
              <a:t>Where can you work?</a:t>
            </a:r>
            <a:r>
              <a:rPr lang="en-US" sz="4200" b="0" i="0" dirty="0">
                <a:solidFill>
                  <a:srgbClr val="000000"/>
                </a:solidFill>
                <a:effectLst/>
                <a:ea typeface="Calibri" panose="020F0502020204030204" pitchFamily="34" charset="0"/>
              </a:rPr>
              <a:t>​</a:t>
            </a:r>
          </a:p>
          <a:p>
            <a:pPr lvl="2" fontAlgn="base"/>
            <a:r>
              <a:rPr lang="en-US" sz="4200" b="0" i="0" u="none" strike="noStrike" dirty="0">
                <a:solidFill>
                  <a:srgbClr val="198569"/>
                </a:solidFill>
                <a:effectLst/>
                <a:ea typeface="Calibri" panose="020F0502020204030204" pitchFamily="34" charset="0"/>
              </a:rPr>
              <a:t>In an approved TMDL Implementation Plan</a:t>
            </a:r>
            <a:r>
              <a:rPr lang="en-US" sz="4200" b="0" i="0" dirty="0">
                <a:solidFill>
                  <a:srgbClr val="000000"/>
                </a:solidFill>
                <a:effectLst/>
                <a:ea typeface="Calibri" panose="020F0502020204030204" pitchFamily="34" charset="0"/>
              </a:rPr>
              <a:t>​</a:t>
            </a:r>
          </a:p>
          <a:p>
            <a:endParaRPr lang="en-US" dirty="0"/>
          </a:p>
        </p:txBody>
      </p:sp>
    </p:spTree>
    <p:extLst>
      <p:ext uri="{BB962C8B-B14F-4D97-AF65-F5344CB8AC3E}">
        <p14:creationId xmlns:p14="http://schemas.microsoft.com/office/powerpoint/2010/main" val="3063366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123" y="385239"/>
            <a:ext cx="10515600" cy="1115710"/>
          </a:xfrm>
        </p:spPr>
        <p:txBody>
          <a:bodyPr>
            <a:normAutofit/>
          </a:bodyPr>
          <a:lstStyle/>
          <a:p>
            <a:r>
              <a:rPr lang="en-US" sz="4000" b="1" dirty="0">
                <a:solidFill>
                  <a:srgbClr val="198569"/>
                </a:solidFill>
                <a:latin typeface="Arial" panose="020B0604020202020204" pitchFamily="34" charset="0"/>
              </a:rPr>
              <a:t>What is your role in developing the Plan?</a:t>
            </a:r>
          </a:p>
        </p:txBody>
      </p:sp>
      <p:sp>
        <p:nvSpPr>
          <p:cNvPr id="3" name="Content Placeholder 2"/>
          <p:cNvSpPr>
            <a:spLocks noGrp="1"/>
          </p:cNvSpPr>
          <p:nvPr>
            <p:ph idx="1"/>
          </p:nvPr>
        </p:nvSpPr>
        <p:spPr>
          <a:xfrm>
            <a:off x="562233" y="1325495"/>
            <a:ext cx="11067534" cy="4975761"/>
          </a:xfrm>
        </p:spPr>
        <p:txBody>
          <a:bodyPr>
            <a:noAutofit/>
          </a:bodyPr>
          <a:lstStyle/>
          <a:p>
            <a:pPr marL="0" indent="0">
              <a:buNone/>
            </a:pPr>
            <a:r>
              <a:rPr lang="en-US" sz="2300" dirty="0">
                <a:solidFill>
                  <a:srgbClr val="256EAB"/>
                </a:solidFill>
                <a:highlight>
                  <a:srgbClr val="D4E9EC"/>
                </a:highlight>
                <a:latin typeface="Arial" panose="020B0604020202020204" pitchFamily="34" charset="0"/>
                <a:cs typeface="Arial" panose="020B0604020202020204" pitchFamily="34" charset="0"/>
              </a:rPr>
              <a:t>IPs are only as good as the information received/assessed</a:t>
            </a:r>
          </a:p>
          <a:p>
            <a:pPr marL="0" indent="0">
              <a:lnSpc>
                <a:spcPct val="0"/>
              </a:lnSpc>
              <a:buNone/>
            </a:pPr>
            <a:endParaRPr lang="en-US" sz="2300" dirty="0">
              <a:solidFill>
                <a:srgbClr val="256EAB"/>
              </a:solidFill>
              <a:latin typeface="Arial" panose="020B0604020202020204" pitchFamily="34" charset="0"/>
              <a:cs typeface="Arial" panose="020B0604020202020204" pitchFamily="34" charset="0"/>
            </a:endParaRPr>
          </a:p>
          <a:p>
            <a:pPr>
              <a:lnSpc>
                <a:spcPct val="100000"/>
              </a:lnSpc>
            </a:pPr>
            <a:r>
              <a:rPr lang="en-US" sz="2300" dirty="0">
                <a:solidFill>
                  <a:srgbClr val="256EAB"/>
                </a:solidFill>
                <a:latin typeface="Arial" panose="020B0604020202020204" pitchFamily="34" charset="0"/>
                <a:cs typeface="Arial" panose="020B0604020202020204" pitchFamily="34" charset="0"/>
              </a:rPr>
              <a:t>What are the needs/interests in the area?</a:t>
            </a:r>
          </a:p>
          <a:p>
            <a:pPr>
              <a:lnSpc>
                <a:spcPct val="100000"/>
              </a:lnSpc>
            </a:pPr>
            <a:r>
              <a:rPr lang="en-US" sz="2300" dirty="0">
                <a:solidFill>
                  <a:srgbClr val="256EAB"/>
                </a:solidFill>
                <a:latin typeface="Arial" panose="020B0604020202020204" pitchFamily="34" charset="0"/>
                <a:cs typeface="Arial" panose="020B0604020202020204" pitchFamily="34" charset="0"/>
              </a:rPr>
              <a:t>Is it realistic?</a:t>
            </a:r>
          </a:p>
          <a:p>
            <a:pPr marL="0" indent="0">
              <a:lnSpc>
                <a:spcPct val="0"/>
              </a:lnSpc>
              <a:buNone/>
            </a:pPr>
            <a:endParaRPr lang="en-US" sz="2300" dirty="0">
              <a:solidFill>
                <a:srgbClr val="256EAB"/>
              </a:solidFill>
              <a:latin typeface="Arial" panose="020B0604020202020204" pitchFamily="34" charset="0"/>
              <a:cs typeface="Arial" panose="020B0604020202020204" pitchFamily="34" charset="0"/>
            </a:endParaRPr>
          </a:p>
          <a:p>
            <a:pPr marL="0" indent="0">
              <a:buNone/>
            </a:pPr>
            <a:r>
              <a:rPr lang="en-US" sz="2300" u="sng" dirty="0">
                <a:solidFill>
                  <a:srgbClr val="256EAB"/>
                </a:solidFill>
                <a:latin typeface="Arial" panose="020B0604020202020204" pitchFamily="34" charset="0"/>
                <a:cs typeface="Arial" panose="020B0604020202020204" pitchFamily="34" charset="0"/>
              </a:rPr>
              <a:t>Provide comments/feedback on:</a:t>
            </a:r>
          </a:p>
          <a:p>
            <a:pPr lvl="1"/>
            <a:r>
              <a:rPr lang="en-US" sz="2300" dirty="0">
                <a:solidFill>
                  <a:srgbClr val="256EAB"/>
                </a:solidFill>
                <a:latin typeface="Arial" panose="020B0604020202020204" pitchFamily="34" charset="0"/>
                <a:cs typeface="Arial" panose="020B0604020202020204" pitchFamily="34" charset="0"/>
              </a:rPr>
              <a:t>Land use practices</a:t>
            </a:r>
          </a:p>
          <a:p>
            <a:pPr lvl="1"/>
            <a:r>
              <a:rPr lang="en-US" sz="2300" dirty="0">
                <a:solidFill>
                  <a:srgbClr val="256EAB"/>
                </a:solidFill>
                <a:latin typeface="Arial" panose="020B0604020202020204" pitchFamily="34" charset="0"/>
                <a:cs typeface="Arial" panose="020B0604020202020204" pitchFamily="34" charset="0"/>
              </a:rPr>
              <a:t>Failing septic systems and straight pipes</a:t>
            </a:r>
          </a:p>
          <a:p>
            <a:pPr lvl="1"/>
            <a:r>
              <a:rPr lang="en-US" sz="2300" dirty="0">
                <a:solidFill>
                  <a:srgbClr val="256EAB"/>
                </a:solidFill>
                <a:latin typeface="Arial" panose="020B0604020202020204" pitchFamily="34" charset="0"/>
                <a:cs typeface="Arial" panose="020B0604020202020204" pitchFamily="34" charset="0"/>
              </a:rPr>
              <a:t>Livestock, wildlife and pet population estimates</a:t>
            </a:r>
          </a:p>
          <a:p>
            <a:pPr lvl="1"/>
            <a:r>
              <a:rPr lang="en-US" sz="2300" dirty="0">
                <a:solidFill>
                  <a:srgbClr val="256EAB"/>
                </a:solidFill>
                <a:latin typeface="Arial" panose="020B0604020202020204" pitchFamily="34" charset="0"/>
                <a:cs typeface="Arial" panose="020B0604020202020204" pitchFamily="34" charset="0"/>
              </a:rPr>
              <a:t>Are there particular management strategies that will work well in this area?</a:t>
            </a:r>
          </a:p>
          <a:p>
            <a:pPr lvl="1"/>
            <a:r>
              <a:rPr lang="en-US" sz="2300" dirty="0">
                <a:solidFill>
                  <a:srgbClr val="256EAB"/>
                </a:solidFill>
                <a:latin typeface="Arial" panose="020B0604020202020204" pitchFamily="34" charset="0"/>
                <a:cs typeface="Arial" panose="020B0604020202020204" pitchFamily="34" charset="0"/>
              </a:rPr>
              <a:t>Are there strategies that should be avoided?</a:t>
            </a:r>
            <a:endParaRPr lang="en-US" sz="2300" dirty="0"/>
          </a:p>
          <a:p>
            <a:pPr lvl="1"/>
            <a:r>
              <a:rPr lang="en-US" sz="2300" dirty="0">
                <a:solidFill>
                  <a:srgbClr val="256EAB"/>
                </a:solidFill>
                <a:latin typeface="Arial" panose="020B0604020202020204" pitchFamily="34" charset="0"/>
                <a:cs typeface="Arial" panose="020B0604020202020204" pitchFamily="34" charset="0"/>
              </a:rPr>
              <a:t>Recommend outreach activities &amp; funding sources</a:t>
            </a:r>
          </a:p>
          <a:p>
            <a:pPr lvl="1"/>
            <a:r>
              <a:rPr lang="en-US" sz="2300" dirty="0">
                <a:solidFill>
                  <a:srgbClr val="256EAB"/>
                </a:solidFill>
                <a:latin typeface="Arial" panose="020B0604020202020204" pitchFamily="34" charset="0"/>
                <a:cs typeface="Arial" panose="020B0604020202020204" pitchFamily="34" charset="0"/>
              </a:rPr>
              <a:t>Identify potential partner organizations</a:t>
            </a:r>
          </a:p>
        </p:txBody>
      </p:sp>
      <p:sp>
        <p:nvSpPr>
          <p:cNvPr id="10" name="Footer Placeholder 3">
            <a:extLst>
              <a:ext uri="{FF2B5EF4-FFF2-40B4-BE49-F238E27FC236}">
                <a16:creationId xmlns:a16="http://schemas.microsoft.com/office/drawing/2014/main" id="{F5963C7D-5093-B5E5-D61C-E7168B5EC2AD}"/>
              </a:ext>
            </a:extLst>
          </p:cNvPr>
          <p:cNvSpPr txBox="1">
            <a:spLocks/>
          </p:cNvSpPr>
          <p:nvPr/>
        </p:nvSpPr>
        <p:spPr>
          <a:xfrm>
            <a:off x="231913" y="6301256"/>
            <a:ext cx="10515600" cy="4095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ln>
                  <a:noFill/>
                </a:ln>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1C9B584-852F-4056-BF30-ABA66A23FD41}" type="slidenum">
              <a:rPr lang="en-US" sz="1200" smtClean="0"/>
              <a:pPr/>
              <a:t>27</a:t>
            </a:fld>
            <a:r>
              <a:rPr lang="en-US" dirty="0"/>
              <a:t>					</a:t>
            </a:r>
            <a:endParaRPr lang="en-US" dirty="0">
              <a:solidFill>
                <a:srgbClr val="256EAB"/>
              </a:solidFill>
            </a:endParaRPr>
          </a:p>
        </p:txBody>
      </p:sp>
    </p:spTree>
    <p:extLst>
      <p:ext uri="{BB962C8B-B14F-4D97-AF65-F5344CB8AC3E}">
        <p14:creationId xmlns:p14="http://schemas.microsoft.com/office/powerpoint/2010/main" val="2080775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EF43B24-8B88-4716-A008-722E4F811301}"/>
              </a:ext>
            </a:extLst>
          </p:cNvPr>
          <p:cNvGraphicFramePr>
            <a:graphicFrameLocks noGrp="1"/>
          </p:cNvGraphicFramePr>
          <p:nvPr>
            <p:extLst>
              <p:ext uri="{D42A27DB-BD31-4B8C-83A1-F6EECF244321}">
                <p14:modId xmlns:p14="http://schemas.microsoft.com/office/powerpoint/2010/main" val="1383970464"/>
              </p:ext>
            </p:extLst>
          </p:nvPr>
        </p:nvGraphicFramePr>
        <p:xfrm>
          <a:off x="1214595" y="1645760"/>
          <a:ext cx="9697916" cy="4717125"/>
        </p:xfrm>
        <a:graphic>
          <a:graphicData uri="http://schemas.openxmlformats.org/drawingml/2006/table">
            <a:tbl>
              <a:tblPr firstRow="1" firstCol="1" bandRow="1">
                <a:tableStyleId>{00A15C55-8517-42AA-B614-E9B94910E393}</a:tableStyleId>
              </a:tblPr>
              <a:tblGrid>
                <a:gridCol w="3071544">
                  <a:extLst>
                    <a:ext uri="{9D8B030D-6E8A-4147-A177-3AD203B41FA5}">
                      <a16:colId xmlns:a16="http://schemas.microsoft.com/office/drawing/2014/main" val="2854949384"/>
                    </a:ext>
                  </a:extLst>
                </a:gridCol>
                <a:gridCol w="6626372">
                  <a:extLst>
                    <a:ext uri="{9D8B030D-6E8A-4147-A177-3AD203B41FA5}">
                      <a16:colId xmlns:a16="http://schemas.microsoft.com/office/drawing/2014/main" val="273509324"/>
                    </a:ext>
                  </a:extLst>
                </a:gridCol>
              </a:tblGrid>
              <a:tr h="396497">
                <a:tc>
                  <a:txBody>
                    <a:bodyPr/>
                    <a:lstStyle/>
                    <a:p>
                      <a:pPr marL="0" marR="0" algn="ctr">
                        <a:lnSpc>
                          <a:spcPct val="114000"/>
                        </a:lnSpc>
                        <a:spcBef>
                          <a:spcPts val="0"/>
                        </a:spcBef>
                        <a:spcAft>
                          <a:spcPts val="0"/>
                        </a:spcAft>
                      </a:pPr>
                      <a:endParaRPr lang="en-US" sz="2000" dirty="0">
                        <a:effectLst/>
                        <a:latin typeface="+mn-lt"/>
                        <a:ea typeface="Times New Roman" panose="02020603050405020304" pitchFamily="18" charset="0"/>
                      </a:endParaRPr>
                    </a:p>
                  </a:txBody>
                  <a:tcPr marL="68580" marR="68580" marT="0" marB="0" anchor="b"/>
                </a:tc>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2000" dirty="0">
                          <a:effectLst/>
                        </a:rPr>
                        <a:t>Tentative Date</a:t>
                      </a:r>
                      <a:endParaRPr lang="en-US" sz="2000" dirty="0">
                        <a:effectLst/>
                        <a:latin typeface="+mn-lt"/>
                        <a:ea typeface="Times New Roman" panose="02020603050405020304" pitchFamily="18" charset="0"/>
                      </a:endParaRPr>
                    </a:p>
                  </a:txBody>
                  <a:tcPr marL="68580" marR="68580" marT="0" marB="0" anchor="b"/>
                </a:tc>
                <a:extLst>
                  <a:ext uri="{0D108BD9-81ED-4DB2-BD59-A6C34878D82A}">
                    <a16:rowId xmlns:a16="http://schemas.microsoft.com/office/drawing/2014/main" val="3655396287"/>
                  </a:ext>
                </a:extLst>
              </a:tr>
              <a:tr h="919333">
                <a:tc>
                  <a:txBody>
                    <a:bodyPr/>
                    <a:lstStyle/>
                    <a:p>
                      <a:pPr marL="0" marR="0" algn="l">
                        <a:lnSpc>
                          <a:spcPct val="114000"/>
                        </a:lnSpc>
                        <a:spcBef>
                          <a:spcPts val="0"/>
                        </a:spcBef>
                        <a:spcAft>
                          <a:spcPts val="0"/>
                        </a:spcAft>
                      </a:pPr>
                      <a:r>
                        <a:rPr lang="en-US" sz="2000" dirty="0">
                          <a:effectLst/>
                        </a:rPr>
                        <a:t>First Public Meeting</a:t>
                      </a:r>
                      <a:endParaRPr lang="en-US" sz="2000" dirty="0">
                        <a:effectLst/>
                        <a:latin typeface="+mn-lt"/>
                        <a:ea typeface="Times New Roman" panose="02020603050405020304" pitchFamily="18" charset="0"/>
                      </a:endParaRPr>
                    </a:p>
                  </a:txBody>
                  <a:tcPr marL="68580" marR="68580" marT="0" marB="0" anchor="ctr"/>
                </a:tc>
                <a:tc>
                  <a:txBody>
                    <a:bodyPr/>
                    <a:lstStyle/>
                    <a:p>
                      <a:pPr marL="457200" marR="0" algn="l">
                        <a:lnSpc>
                          <a:spcPct val="114000"/>
                        </a:lnSpc>
                        <a:spcBef>
                          <a:spcPts val="0"/>
                        </a:spcBef>
                        <a:spcAft>
                          <a:spcPts val="0"/>
                        </a:spcAft>
                      </a:pPr>
                      <a:r>
                        <a:rPr lang="en-US" sz="2000" b="1" dirty="0">
                          <a:effectLst/>
                        </a:rPr>
                        <a:t>February 29</a:t>
                      </a:r>
                      <a:r>
                        <a:rPr lang="en-US" sz="2000" b="1" baseline="30000" dirty="0">
                          <a:effectLst/>
                        </a:rPr>
                        <a:t>th</a:t>
                      </a:r>
                      <a:r>
                        <a:rPr lang="en-US" sz="2000" b="1" dirty="0">
                          <a:effectLst/>
                        </a:rPr>
                        <a:t>, 2024</a:t>
                      </a:r>
                    </a:p>
                    <a:p>
                      <a:pPr marL="457200" marR="0" algn="l">
                        <a:lnSpc>
                          <a:spcPct val="114000"/>
                        </a:lnSpc>
                        <a:spcBef>
                          <a:spcPts val="0"/>
                        </a:spcBef>
                        <a:spcAft>
                          <a:spcPts val="0"/>
                        </a:spcAft>
                      </a:pPr>
                      <a:r>
                        <a:rPr lang="en-US" sz="2000" b="0" dirty="0">
                          <a:effectLst/>
                        </a:rPr>
                        <a:t>(Public</a:t>
                      </a:r>
                      <a:r>
                        <a:rPr lang="en-US" sz="2000" b="0" baseline="0" dirty="0">
                          <a:effectLst/>
                        </a:rPr>
                        <a:t> comment period February 29</a:t>
                      </a:r>
                      <a:r>
                        <a:rPr lang="en-US" sz="2000" b="0" baseline="30000" dirty="0">
                          <a:effectLst/>
                        </a:rPr>
                        <a:t>th</a:t>
                      </a:r>
                      <a:r>
                        <a:rPr lang="en-US" sz="2000" b="0" baseline="0" dirty="0">
                          <a:effectLst/>
                        </a:rPr>
                        <a:t>, 2024 – April 1, 2024)</a:t>
                      </a:r>
                      <a:endParaRPr lang="en-US" sz="2000" b="1"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3239053441"/>
                  </a:ext>
                </a:extLst>
              </a:tr>
              <a:tr h="606952">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2000" dirty="0">
                          <a:effectLst/>
                        </a:rPr>
                        <a:t>Community Engagement Meetings</a:t>
                      </a:r>
                      <a:endParaRPr lang="en-US" sz="2000" dirty="0">
                        <a:effectLst/>
                        <a:latin typeface="+mn-lt"/>
                        <a:ea typeface="Times New Roman" panose="02020603050405020304" pitchFamily="18" charset="0"/>
                      </a:endParaRPr>
                    </a:p>
                  </a:txBody>
                  <a:tcPr marL="68580" marR="68580" marT="0" marB="0" anchor="ctr"/>
                </a:tc>
                <a:tc>
                  <a:txBody>
                    <a:bodyPr/>
                    <a:lstStyle/>
                    <a:p>
                      <a:pPr marL="0" marR="0" algn="l">
                        <a:lnSpc>
                          <a:spcPct val="114000"/>
                        </a:lnSpc>
                        <a:spcBef>
                          <a:spcPts val="0"/>
                        </a:spcBef>
                        <a:spcAft>
                          <a:spcPts val="0"/>
                        </a:spcAft>
                      </a:pPr>
                      <a:endParaRPr lang="en-US" sz="2000" b="0" dirty="0">
                        <a:solidFill>
                          <a:schemeClr val="tx1"/>
                        </a:solidFill>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3298973148"/>
                  </a:ext>
                </a:extLst>
              </a:tr>
              <a:tr h="462578">
                <a:tc>
                  <a:txBody>
                    <a:bodyPr/>
                    <a:lstStyle/>
                    <a:p>
                      <a:pPr marL="0" marR="0" algn="ctr">
                        <a:lnSpc>
                          <a:spcPct val="114000"/>
                        </a:lnSpc>
                        <a:spcBef>
                          <a:spcPts val="0"/>
                        </a:spcBef>
                        <a:spcAft>
                          <a:spcPts val="0"/>
                        </a:spcAft>
                      </a:pPr>
                      <a:r>
                        <a:rPr lang="en-US" sz="2000" dirty="0">
                          <a:effectLst/>
                        </a:rPr>
                        <a:t># 1</a:t>
                      </a:r>
                      <a:endParaRPr lang="en-US" sz="2000" dirty="0">
                        <a:effectLst/>
                        <a:latin typeface="+mn-lt"/>
                        <a:ea typeface="Times New Roman" panose="02020603050405020304" pitchFamily="18" charset="0"/>
                      </a:endParaRPr>
                    </a:p>
                  </a:txBody>
                  <a:tcPr marL="68580" marR="68580" marT="0" marB="0" anchor="ctr"/>
                </a:tc>
                <a:tc>
                  <a:txBody>
                    <a:bodyPr/>
                    <a:lstStyle/>
                    <a:p>
                      <a:pPr marL="457200" marR="0" algn="l">
                        <a:lnSpc>
                          <a:spcPct val="114000"/>
                        </a:lnSpc>
                        <a:spcBef>
                          <a:spcPts val="0"/>
                        </a:spcBef>
                        <a:spcAft>
                          <a:spcPts val="0"/>
                        </a:spcAft>
                      </a:pPr>
                      <a:r>
                        <a:rPr lang="en-US" sz="2000" b="0">
                          <a:solidFill>
                            <a:schemeClr val="tx1"/>
                          </a:solidFill>
                          <a:effectLst/>
                          <a:latin typeface="+mn-lt"/>
                          <a:ea typeface="Times New Roman" panose="02020603050405020304" pitchFamily="18" charset="0"/>
                        </a:rPr>
                        <a:t>Late March </a:t>
                      </a:r>
                      <a:r>
                        <a:rPr lang="en-US" sz="2000" b="0" dirty="0">
                          <a:solidFill>
                            <a:schemeClr val="tx1"/>
                          </a:solidFill>
                          <a:effectLst/>
                          <a:latin typeface="+mn-lt"/>
                          <a:ea typeface="Times New Roman" panose="02020603050405020304" pitchFamily="18" charset="0"/>
                        </a:rPr>
                        <a:t>or April 2024</a:t>
                      </a:r>
                    </a:p>
                  </a:txBody>
                  <a:tcPr marL="68580" marR="68580" marT="0" marB="0" anchor="ctr"/>
                </a:tc>
                <a:extLst>
                  <a:ext uri="{0D108BD9-81ED-4DB2-BD59-A6C34878D82A}">
                    <a16:rowId xmlns:a16="http://schemas.microsoft.com/office/drawing/2014/main" val="3919372055"/>
                  </a:ext>
                </a:extLst>
              </a:tr>
              <a:tr h="462578">
                <a:tc>
                  <a:txBody>
                    <a:bodyPr/>
                    <a:lstStyle/>
                    <a:p>
                      <a:pPr marL="0" marR="0" algn="ctr">
                        <a:lnSpc>
                          <a:spcPct val="114000"/>
                        </a:lnSpc>
                        <a:spcBef>
                          <a:spcPts val="0"/>
                        </a:spcBef>
                        <a:spcAft>
                          <a:spcPts val="0"/>
                        </a:spcAft>
                      </a:pPr>
                      <a:r>
                        <a:rPr lang="en-US" sz="2000" dirty="0">
                          <a:effectLst/>
                        </a:rPr>
                        <a:t># 2</a:t>
                      </a:r>
                      <a:endParaRPr lang="en-US" sz="2000" dirty="0">
                        <a:effectLst/>
                        <a:latin typeface="+mn-lt"/>
                        <a:ea typeface="Times New Roman" panose="02020603050405020304" pitchFamily="18" charset="0"/>
                      </a:endParaRPr>
                    </a:p>
                  </a:txBody>
                  <a:tcPr marL="68580" marR="68580" marT="0" marB="0" anchor="ctr"/>
                </a:tc>
                <a:tc>
                  <a:txBody>
                    <a:bodyPr/>
                    <a:lstStyle/>
                    <a:p>
                      <a:pPr marL="457200" marR="0" algn="l">
                        <a:lnSpc>
                          <a:spcPct val="114000"/>
                        </a:lnSpc>
                        <a:spcBef>
                          <a:spcPts val="0"/>
                        </a:spcBef>
                        <a:spcAft>
                          <a:spcPts val="0"/>
                        </a:spcAft>
                      </a:pPr>
                      <a:r>
                        <a:rPr lang="en-US" sz="2000" b="0" dirty="0">
                          <a:solidFill>
                            <a:schemeClr val="tx1"/>
                          </a:solidFill>
                          <a:effectLst/>
                          <a:latin typeface="+mn-lt"/>
                          <a:ea typeface="Times New Roman" panose="02020603050405020304" pitchFamily="18" charset="0"/>
                        </a:rPr>
                        <a:t>June or July 2024</a:t>
                      </a:r>
                    </a:p>
                  </a:txBody>
                  <a:tcPr marL="68580" marR="68580" marT="0" marB="0" anchor="ctr"/>
                </a:tc>
                <a:extLst>
                  <a:ext uri="{0D108BD9-81ED-4DB2-BD59-A6C34878D82A}">
                    <a16:rowId xmlns:a16="http://schemas.microsoft.com/office/drawing/2014/main" val="958059510"/>
                  </a:ext>
                </a:extLst>
              </a:tr>
              <a:tr h="807783">
                <a:tc>
                  <a:txBody>
                    <a:bodyPr/>
                    <a:lstStyle/>
                    <a:p>
                      <a:pPr marL="0" marR="0" algn="l">
                        <a:lnSpc>
                          <a:spcPct val="114000"/>
                        </a:lnSpc>
                        <a:spcBef>
                          <a:spcPts val="0"/>
                        </a:spcBef>
                        <a:spcAft>
                          <a:spcPts val="0"/>
                        </a:spcAft>
                      </a:pPr>
                      <a:r>
                        <a:rPr lang="en-US" sz="2000" dirty="0">
                          <a:effectLst/>
                        </a:rPr>
                        <a:t>Final Public Meeting</a:t>
                      </a:r>
                      <a:endParaRPr lang="en-US" sz="2000" dirty="0">
                        <a:effectLst/>
                        <a:latin typeface="+mn-lt"/>
                        <a:ea typeface="Times New Roman" panose="02020603050405020304" pitchFamily="18" charset="0"/>
                      </a:endParaRPr>
                    </a:p>
                  </a:txBody>
                  <a:tcPr marL="68580" marR="68580" marT="0" marB="0" anchor="ctr"/>
                </a:tc>
                <a:tc>
                  <a:txBody>
                    <a:bodyPr/>
                    <a:lstStyle/>
                    <a:p>
                      <a:pPr marL="457200" marR="0" lvl="0" indent="0" algn="l" defTabSz="914400" rtl="0" eaLnBrk="1" fontAlgn="auto" latinLnBrk="0" hangingPunct="1">
                        <a:lnSpc>
                          <a:spcPct val="114000"/>
                        </a:lnSpc>
                        <a:spcBef>
                          <a:spcPts val="0"/>
                        </a:spcBef>
                        <a:spcAft>
                          <a:spcPts val="0"/>
                        </a:spcAft>
                        <a:buClrTx/>
                        <a:buSzTx/>
                        <a:buFontTx/>
                        <a:buNone/>
                        <a:tabLst/>
                        <a:defRPr/>
                      </a:pPr>
                      <a:r>
                        <a:rPr lang="en-US" sz="2000" b="1" dirty="0">
                          <a:effectLst/>
                        </a:rPr>
                        <a:t>August/September 2024</a:t>
                      </a:r>
                    </a:p>
                    <a:p>
                      <a:pPr marL="457200" marR="0" lvl="0" indent="0" algn="l" defTabSz="914400" rtl="0" eaLnBrk="1" fontAlgn="auto" latinLnBrk="0" hangingPunct="1">
                        <a:lnSpc>
                          <a:spcPct val="114000"/>
                        </a:lnSpc>
                        <a:spcBef>
                          <a:spcPts val="0"/>
                        </a:spcBef>
                        <a:spcAft>
                          <a:spcPts val="0"/>
                        </a:spcAft>
                        <a:buClrTx/>
                        <a:buSzTx/>
                        <a:buFontTx/>
                        <a:buNone/>
                        <a:tabLst/>
                        <a:defRPr/>
                      </a:pPr>
                      <a:r>
                        <a:rPr lang="en-US" sz="2000" b="0" kern="1200" dirty="0">
                          <a:solidFill>
                            <a:schemeClr val="dk1"/>
                          </a:solidFill>
                          <a:effectLst/>
                        </a:rPr>
                        <a:t>(Public comment period 30 days after Final Public Meeting)</a:t>
                      </a:r>
                      <a:endParaRPr lang="en-US" sz="20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3001522804"/>
                  </a:ext>
                </a:extLst>
              </a:tr>
              <a:tr h="606952">
                <a:tc>
                  <a:txBody>
                    <a:bodyPr/>
                    <a:lstStyle/>
                    <a:p>
                      <a:pPr marL="0" marR="0" algn="l">
                        <a:lnSpc>
                          <a:spcPct val="114000"/>
                        </a:lnSpc>
                        <a:spcBef>
                          <a:spcPts val="0"/>
                        </a:spcBef>
                        <a:spcAft>
                          <a:spcPts val="0"/>
                        </a:spcAft>
                      </a:pPr>
                      <a:r>
                        <a:rPr lang="en-US" sz="2000" dirty="0">
                          <a:effectLst/>
                        </a:rPr>
                        <a:t>EPA Acceptance</a:t>
                      </a:r>
                      <a:endParaRPr lang="en-US" sz="2000" dirty="0">
                        <a:effectLst/>
                        <a:latin typeface="+mn-lt"/>
                        <a:ea typeface="Times New Roman" panose="02020603050405020304" pitchFamily="18" charset="0"/>
                      </a:endParaRPr>
                    </a:p>
                  </a:txBody>
                  <a:tcPr marL="68580" marR="68580" marT="0" marB="0" anchor="ctr"/>
                </a:tc>
                <a:tc>
                  <a:txBody>
                    <a:bodyPr/>
                    <a:lstStyle/>
                    <a:p>
                      <a:pPr marL="457200" marR="0" lvl="0" indent="0" algn="l" defTabSz="914400" rtl="0" eaLnBrk="1" fontAlgn="auto" latinLnBrk="0" hangingPunct="1">
                        <a:lnSpc>
                          <a:spcPct val="114000"/>
                        </a:lnSpc>
                        <a:spcBef>
                          <a:spcPts val="0"/>
                        </a:spcBef>
                        <a:spcAft>
                          <a:spcPts val="0"/>
                        </a:spcAft>
                        <a:buClrTx/>
                        <a:buSzTx/>
                        <a:buFontTx/>
                        <a:buNone/>
                        <a:tabLst/>
                        <a:defRPr/>
                      </a:pPr>
                      <a:r>
                        <a:rPr lang="en-US" sz="2000" baseline="0" dirty="0">
                          <a:effectLst/>
                        </a:rPr>
                        <a:t>Winter 2024/Spring 2025</a:t>
                      </a:r>
                    </a:p>
                    <a:p>
                      <a:pPr marL="457200" marR="0" lvl="0" indent="0" algn="l" defTabSz="914400" rtl="0" eaLnBrk="1" fontAlgn="auto" latinLnBrk="0" hangingPunct="1">
                        <a:lnSpc>
                          <a:spcPct val="114000"/>
                        </a:lnSpc>
                        <a:spcBef>
                          <a:spcPts val="0"/>
                        </a:spcBef>
                        <a:spcAft>
                          <a:spcPts val="0"/>
                        </a:spcAft>
                        <a:buClrTx/>
                        <a:buSzTx/>
                        <a:buFontTx/>
                        <a:buNone/>
                        <a:tabLst/>
                        <a:defRPr/>
                      </a:pPr>
                      <a:r>
                        <a:rPr lang="en-US" sz="2000" baseline="0" dirty="0">
                          <a:effectLst/>
                        </a:rPr>
                        <a:t>Eligible for DEQ 319 funding in 2025</a:t>
                      </a:r>
                      <a:endParaRPr lang="en-US" sz="20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764738498"/>
                  </a:ext>
                </a:extLst>
              </a:tr>
            </a:tbl>
          </a:graphicData>
        </a:graphic>
      </p:graphicFrame>
      <p:sp>
        <p:nvSpPr>
          <p:cNvPr id="2" name="Title 1"/>
          <p:cNvSpPr>
            <a:spLocks noGrp="1"/>
          </p:cNvSpPr>
          <p:nvPr>
            <p:ph type="title"/>
          </p:nvPr>
        </p:nvSpPr>
        <p:spPr/>
        <p:txBody>
          <a:bodyPr>
            <a:normAutofit/>
          </a:bodyPr>
          <a:lstStyle/>
          <a:p>
            <a:r>
              <a:rPr lang="en-US" sz="4000" b="1" dirty="0">
                <a:solidFill>
                  <a:srgbClr val="198569"/>
                </a:solidFill>
                <a:latin typeface="Arial" panose="020B0604020202020204" pitchFamily="34" charset="0"/>
              </a:rPr>
              <a:t>Timeline/Next Steps for the Clean Up Plan process</a:t>
            </a:r>
          </a:p>
        </p:txBody>
      </p:sp>
      <p:sp>
        <p:nvSpPr>
          <p:cNvPr id="4" name="Footer Placeholder 3">
            <a:extLst>
              <a:ext uri="{FF2B5EF4-FFF2-40B4-BE49-F238E27FC236}">
                <a16:creationId xmlns:a16="http://schemas.microsoft.com/office/drawing/2014/main" id="{6E27FDA4-F200-A37A-AD5B-BBDBCEA03963}"/>
              </a:ext>
            </a:extLst>
          </p:cNvPr>
          <p:cNvSpPr txBox="1">
            <a:spLocks/>
          </p:cNvSpPr>
          <p:nvPr/>
        </p:nvSpPr>
        <p:spPr>
          <a:xfrm>
            <a:off x="320408" y="6304788"/>
            <a:ext cx="10515600" cy="4095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ln>
                  <a:noFill/>
                </a:ln>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1C9B584-852F-4056-BF30-ABA66A23FD41}" type="slidenum">
              <a:rPr lang="en-US" sz="1200" smtClean="0"/>
              <a:pPr/>
              <a:t>28</a:t>
            </a:fld>
            <a:r>
              <a:rPr lang="en-US" dirty="0"/>
              <a:t>					</a:t>
            </a:r>
            <a:endParaRPr lang="en-US" dirty="0">
              <a:solidFill>
                <a:srgbClr val="256EAB"/>
              </a:solidFill>
            </a:endParaRPr>
          </a:p>
        </p:txBody>
      </p:sp>
    </p:spTree>
    <p:extLst>
      <p:ext uri="{BB962C8B-B14F-4D97-AF65-F5344CB8AC3E}">
        <p14:creationId xmlns:p14="http://schemas.microsoft.com/office/powerpoint/2010/main" val="2620503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A creek in the woods&#10;&#10;Description automatically generated with low confidence">
            <a:extLst>
              <a:ext uri="{FF2B5EF4-FFF2-40B4-BE49-F238E27FC236}">
                <a16:creationId xmlns:a16="http://schemas.microsoft.com/office/drawing/2014/main" id="{878F57B1-F45A-7330-57C0-8E3134BBA84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120738" y="255776"/>
            <a:ext cx="7825476" cy="6096119"/>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D1B90859-646F-1A75-4DA6-1A263B31BD5F}"/>
              </a:ext>
            </a:extLst>
          </p:cNvPr>
          <p:cNvSpPr>
            <a:spLocks/>
          </p:cNvSpPr>
          <p:nvPr/>
        </p:nvSpPr>
        <p:spPr>
          <a:xfrm>
            <a:off x="-475013" y="68262"/>
            <a:ext cx="7018317" cy="67362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8EDE95A-5A6F-ED1C-967B-28ADB0A3977D}"/>
              </a:ext>
            </a:extLst>
          </p:cNvPr>
          <p:cNvSpPr txBox="1"/>
          <p:nvPr/>
        </p:nvSpPr>
        <p:spPr>
          <a:xfrm>
            <a:off x="455221" y="622475"/>
            <a:ext cx="4441372" cy="1477328"/>
          </a:xfrm>
          <a:prstGeom prst="rect">
            <a:avLst/>
          </a:prstGeom>
          <a:noFill/>
        </p:spPr>
        <p:txBody>
          <a:bodyPr wrap="square" rtlCol="0">
            <a:spAutoFit/>
          </a:bodyPr>
          <a:lstStyle/>
          <a:p>
            <a:r>
              <a:rPr lang="en-US" sz="3000" dirty="0">
                <a:ln w="0">
                  <a:solidFill>
                    <a:srgbClr val="1D6FA9"/>
                  </a:solidFill>
                </a:ln>
                <a:solidFill>
                  <a:srgbClr val="198569"/>
                </a:solidFill>
                <a:effectLst>
                  <a:outerShdw blurRad="38100" dist="25400" dir="5400000" algn="ctr" rotWithShape="0">
                    <a:srgbClr val="6E747A">
                      <a:alpha val="43000"/>
                    </a:srgbClr>
                  </a:outerShdw>
                </a:effectLst>
              </a:rPr>
              <a:t>Contact me with any other thoughts, questions, and/or comments!</a:t>
            </a:r>
          </a:p>
        </p:txBody>
      </p:sp>
      <p:cxnSp>
        <p:nvCxnSpPr>
          <p:cNvPr id="14" name="Straight Connector 13">
            <a:extLst>
              <a:ext uri="{FF2B5EF4-FFF2-40B4-BE49-F238E27FC236}">
                <a16:creationId xmlns:a16="http://schemas.microsoft.com/office/drawing/2014/main" id="{49F0D985-4786-7FD0-C04E-2785C24BA981}"/>
              </a:ext>
            </a:extLst>
          </p:cNvPr>
          <p:cNvCxnSpPr/>
          <p:nvPr/>
        </p:nvCxnSpPr>
        <p:spPr>
          <a:xfrm>
            <a:off x="455221" y="2182809"/>
            <a:ext cx="56407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71ED94E7-E2BB-98C7-500B-8C78F7CA147A}"/>
              </a:ext>
            </a:extLst>
          </p:cNvPr>
          <p:cNvSpPr txBox="1">
            <a:spLocks/>
          </p:cNvSpPr>
          <p:nvPr/>
        </p:nvSpPr>
        <p:spPr>
          <a:xfrm>
            <a:off x="455221" y="2147183"/>
            <a:ext cx="5724962" cy="3733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b="1" kern="1200">
                <a:ln>
                  <a:noFill/>
                </a:ln>
                <a:solidFill>
                  <a:srgbClr val="198569"/>
                </a:solidFill>
                <a:latin typeface="Arial" panose="020B0604020202020204" pitchFamily="34" charset="0"/>
                <a:ea typeface="+mj-ea"/>
                <a:cs typeface="Arial" panose="020B0604020202020204" pitchFamily="34" charset="0"/>
              </a:defRPr>
            </a:lvl1pPr>
          </a:lstStyle>
          <a:p>
            <a:pPr>
              <a:lnSpc>
                <a:spcPct val="114000"/>
              </a:lnSpc>
            </a:pPr>
            <a:r>
              <a:rPr lang="en-US" sz="2400" dirty="0"/>
              <a:t>Kimberly Romero</a:t>
            </a:r>
          </a:p>
          <a:p>
            <a:pPr>
              <a:lnSpc>
                <a:spcPct val="114000"/>
              </a:lnSpc>
            </a:pPr>
            <a:r>
              <a:rPr lang="en-US" sz="2400" dirty="0"/>
              <a:t>VDEQ –Blue Ridge Regional Office</a:t>
            </a:r>
          </a:p>
          <a:p>
            <a:pPr>
              <a:lnSpc>
                <a:spcPct val="114000"/>
              </a:lnSpc>
            </a:pPr>
            <a:r>
              <a:rPr lang="en-US" sz="2400" dirty="0"/>
              <a:t>901 Russell Drive,</a:t>
            </a:r>
          </a:p>
          <a:p>
            <a:pPr>
              <a:lnSpc>
                <a:spcPct val="114000"/>
              </a:lnSpc>
            </a:pPr>
            <a:r>
              <a:rPr lang="en-US" sz="2400" dirty="0"/>
              <a:t>Salem, VA 24153</a:t>
            </a:r>
          </a:p>
          <a:p>
            <a:pPr>
              <a:lnSpc>
                <a:spcPct val="114000"/>
              </a:lnSpc>
            </a:pPr>
            <a:r>
              <a:rPr lang="en-US" sz="2400" dirty="0">
                <a:solidFill>
                  <a:srgbClr val="256EAB"/>
                </a:solidFill>
              </a:rPr>
              <a:t>kimberly.romero@deq.virginia.gov</a:t>
            </a:r>
          </a:p>
          <a:p>
            <a:pPr>
              <a:lnSpc>
                <a:spcPct val="114000"/>
              </a:lnSpc>
            </a:pPr>
            <a:r>
              <a:rPr lang="en-US" sz="2400" dirty="0"/>
              <a:t>(540) 759-9075</a:t>
            </a:r>
          </a:p>
        </p:txBody>
      </p:sp>
    </p:spTree>
    <p:extLst>
      <p:ext uri="{BB962C8B-B14F-4D97-AF65-F5344CB8AC3E}">
        <p14:creationId xmlns:p14="http://schemas.microsoft.com/office/powerpoint/2010/main" val="83816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2A51-8EBF-4789-8B57-1FFE3015F506}"/>
              </a:ext>
            </a:extLst>
          </p:cNvPr>
          <p:cNvSpPr>
            <a:spLocks noGrp="1"/>
          </p:cNvSpPr>
          <p:nvPr>
            <p:ph type="title"/>
          </p:nvPr>
        </p:nvSpPr>
        <p:spPr>
          <a:xfrm>
            <a:off x="838200" y="446150"/>
            <a:ext cx="10515600" cy="1325563"/>
          </a:xfrm>
        </p:spPr>
        <p:txBody>
          <a:bodyPr/>
          <a:lstStyle/>
          <a:p>
            <a:r>
              <a:rPr lang="en-US" sz="4400" b="1" dirty="0">
                <a:solidFill>
                  <a:srgbClr val="198569"/>
                </a:solidFill>
                <a:latin typeface="Arial" panose="020B0604020202020204" pitchFamily="34" charset="0"/>
              </a:rPr>
              <a:t>What do we hope to accomplish today?</a:t>
            </a:r>
            <a:endParaRPr lang="en-US" dirty="0"/>
          </a:p>
        </p:txBody>
      </p:sp>
      <p:sp>
        <p:nvSpPr>
          <p:cNvPr id="3" name="Content Placeholder 2">
            <a:extLst>
              <a:ext uri="{FF2B5EF4-FFF2-40B4-BE49-F238E27FC236}">
                <a16:creationId xmlns:a16="http://schemas.microsoft.com/office/drawing/2014/main" id="{2270A8B8-1E09-4422-B2D6-C195648D289D}"/>
              </a:ext>
            </a:extLst>
          </p:cNvPr>
          <p:cNvSpPr>
            <a:spLocks noGrp="1"/>
          </p:cNvSpPr>
          <p:nvPr>
            <p:ph idx="1"/>
          </p:nvPr>
        </p:nvSpPr>
        <p:spPr>
          <a:xfrm>
            <a:off x="838200" y="2230750"/>
            <a:ext cx="10515600" cy="3503306"/>
          </a:xfrm>
        </p:spPr>
        <p:txBody>
          <a:bodyPr>
            <a:normAutofit/>
          </a:bodyPr>
          <a:lstStyle/>
          <a:p>
            <a:pPr lvl="1">
              <a:buClr>
                <a:schemeClr val="accent1"/>
              </a:buClr>
            </a:pPr>
            <a:r>
              <a:rPr lang="en-US" sz="2800" dirty="0">
                <a:solidFill>
                  <a:srgbClr val="277EA9"/>
                </a:solidFill>
                <a:latin typeface="Arial" panose="020B0604020202020204" pitchFamily="34" charset="0"/>
                <a:cs typeface="Arial" panose="020B0604020202020204" pitchFamily="34" charset="0"/>
              </a:rPr>
              <a:t>Remind ourselves of Virginia’s water quality process</a:t>
            </a:r>
          </a:p>
          <a:p>
            <a:pPr lvl="2">
              <a:buClr>
                <a:schemeClr val="accent1"/>
              </a:buClr>
            </a:pPr>
            <a:r>
              <a:rPr lang="en-US" sz="2400" dirty="0">
                <a:solidFill>
                  <a:srgbClr val="277EA9"/>
                </a:solidFill>
                <a:latin typeface="Arial" panose="020B0604020202020204" pitchFamily="34" charset="0"/>
                <a:cs typeface="Arial" panose="020B0604020202020204" pitchFamily="34" charset="0"/>
              </a:rPr>
              <a:t>TMDL</a:t>
            </a:r>
          </a:p>
          <a:p>
            <a:pPr lvl="2">
              <a:buClr>
                <a:schemeClr val="accent1"/>
              </a:buClr>
            </a:pPr>
            <a:r>
              <a:rPr lang="en-US" sz="2400" dirty="0">
                <a:solidFill>
                  <a:srgbClr val="277EA9"/>
                </a:solidFill>
                <a:latin typeface="Arial" panose="020B0604020202020204" pitchFamily="34" charset="0"/>
                <a:cs typeface="Arial" panose="020B0604020202020204" pitchFamily="34" charset="0"/>
              </a:rPr>
              <a:t>Discuss how to reduce bacteria/benthic impairments in the watershed</a:t>
            </a:r>
          </a:p>
          <a:p>
            <a:pPr marL="457200" lvl="1" indent="0">
              <a:buClr>
                <a:schemeClr val="accent1"/>
              </a:buClr>
              <a:buNone/>
            </a:pPr>
            <a:endParaRPr lang="en-US" sz="2800" dirty="0">
              <a:solidFill>
                <a:srgbClr val="277EA9"/>
              </a:solidFill>
              <a:latin typeface="Arial" panose="020B0604020202020204" pitchFamily="34" charset="0"/>
              <a:cs typeface="Arial" panose="020B0604020202020204" pitchFamily="34" charset="0"/>
            </a:endParaRPr>
          </a:p>
          <a:p>
            <a:pPr lvl="1">
              <a:buClr>
                <a:schemeClr val="accent1"/>
              </a:buClr>
            </a:pPr>
            <a:r>
              <a:rPr lang="en-US" sz="2800" dirty="0">
                <a:solidFill>
                  <a:srgbClr val="277EA9"/>
                </a:solidFill>
                <a:latin typeface="Arial" panose="020B0604020202020204" pitchFamily="34" charset="0"/>
                <a:cs typeface="Arial" panose="020B0604020202020204" pitchFamily="34" charset="0"/>
              </a:rPr>
              <a:t>Overview of the Implementation Plan (Clean Up Plan)</a:t>
            </a:r>
          </a:p>
          <a:p>
            <a:pPr lvl="1">
              <a:buClr>
                <a:schemeClr val="accent1"/>
              </a:buClr>
            </a:pPr>
            <a:endParaRPr lang="en-US" sz="2800" dirty="0">
              <a:solidFill>
                <a:srgbClr val="277EA9"/>
              </a:solidFill>
              <a:latin typeface="Arial" panose="020B0604020202020204" pitchFamily="34" charset="0"/>
              <a:cs typeface="Arial" panose="020B0604020202020204" pitchFamily="34" charset="0"/>
            </a:endParaRPr>
          </a:p>
          <a:p>
            <a:pPr lvl="1">
              <a:buClr>
                <a:schemeClr val="accent1"/>
              </a:buClr>
            </a:pPr>
            <a:r>
              <a:rPr lang="en-US" sz="2800" dirty="0">
                <a:solidFill>
                  <a:srgbClr val="277EA9"/>
                </a:solidFill>
                <a:latin typeface="Arial" panose="020B0604020202020204" pitchFamily="34" charset="0"/>
                <a:cs typeface="Arial" panose="020B0604020202020204" pitchFamily="34" charset="0"/>
              </a:rPr>
              <a:t>Next steps</a:t>
            </a:r>
          </a:p>
          <a:p>
            <a:endParaRPr lang="en-US" dirty="0"/>
          </a:p>
        </p:txBody>
      </p:sp>
      <p:sp>
        <p:nvSpPr>
          <p:cNvPr id="4" name="Slide Number Placeholder 3">
            <a:extLst>
              <a:ext uri="{FF2B5EF4-FFF2-40B4-BE49-F238E27FC236}">
                <a16:creationId xmlns:a16="http://schemas.microsoft.com/office/drawing/2014/main" id="{7B6D23D7-6824-77AA-34B6-C0585A73CB83}"/>
              </a:ext>
            </a:extLst>
          </p:cNvPr>
          <p:cNvSpPr>
            <a:spLocks noGrp="1"/>
          </p:cNvSpPr>
          <p:nvPr>
            <p:ph type="sldNum" sz="quarter" idx="12"/>
          </p:nvPr>
        </p:nvSpPr>
        <p:spPr/>
        <p:txBody>
          <a:bodyPr/>
          <a:lstStyle/>
          <a:p>
            <a:fld id="{81E81683-43E1-475D-A7F6-F1913D6D0CA2}" type="slidenum">
              <a:rPr lang="en-US" smtClean="0"/>
              <a:t>3</a:t>
            </a:fld>
            <a:endParaRPr lang="en-US"/>
          </a:p>
        </p:txBody>
      </p:sp>
    </p:spTree>
    <p:extLst>
      <p:ext uri="{BB962C8B-B14F-4D97-AF65-F5344CB8AC3E}">
        <p14:creationId xmlns:p14="http://schemas.microsoft.com/office/powerpoint/2010/main" val="3212868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8C97-FD3C-6BBF-67EA-CBA95CC90A97}"/>
              </a:ext>
            </a:extLst>
          </p:cNvPr>
          <p:cNvSpPr>
            <a:spLocks noGrp="1"/>
          </p:cNvSpPr>
          <p:nvPr>
            <p:ph type="title"/>
          </p:nvPr>
        </p:nvSpPr>
        <p:spPr/>
        <p:txBody>
          <a:bodyPr/>
          <a:lstStyle/>
          <a:p>
            <a:r>
              <a:rPr lang="en-US" dirty="0"/>
              <a:t>Current BMPs in the Area </a:t>
            </a:r>
          </a:p>
        </p:txBody>
      </p:sp>
      <p:pic>
        <p:nvPicPr>
          <p:cNvPr id="6" name="Content Placeholder 5">
            <a:extLst>
              <a:ext uri="{FF2B5EF4-FFF2-40B4-BE49-F238E27FC236}">
                <a16:creationId xmlns:a16="http://schemas.microsoft.com/office/drawing/2014/main" id="{385F0AC9-47E6-A33D-34A4-53B0698464C0}"/>
              </a:ext>
            </a:extLst>
          </p:cNvPr>
          <p:cNvPicPr>
            <a:picLocks noGrp="1" noChangeAspect="1"/>
          </p:cNvPicPr>
          <p:nvPr>
            <p:ph idx="1"/>
          </p:nvPr>
        </p:nvPicPr>
        <p:blipFill>
          <a:blip r:embed="rId2"/>
          <a:stretch>
            <a:fillRect/>
          </a:stretch>
        </p:blipFill>
        <p:spPr>
          <a:xfrm>
            <a:off x="838200" y="1197476"/>
            <a:ext cx="8982694" cy="5114424"/>
          </a:xfrm>
        </p:spPr>
      </p:pic>
    </p:spTree>
    <p:extLst>
      <p:ext uri="{BB962C8B-B14F-4D97-AF65-F5344CB8AC3E}">
        <p14:creationId xmlns:p14="http://schemas.microsoft.com/office/powerpoint/2010/main" val="3197168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Title 1">
            <a:extLst>
              <a:ext uri="{FF2B5EF4-FFF2-40B4-BE49-F238E27FC236}">
                <a16:creationId xmlns:a16="http://schemas.microsoft.com/office/drawing/2014/main" id="{BEB0CA91-801E-1BC7-46AC-33BAC8FD08C2}"/>
              </a:ext>
            </a:extLst>
          </p:cNvPr>
          <p:cNvSpPr>
            <a:spLocks noGrp="1"/>
          </p:cNvSpPr>
          <p:nvPr>
            <p:ph type="title"/>
          </p:nvPr>
        </p:nvSpPr>
        <p:spPr>
          <a:xfrm>
            <a:off x="838200" y="134014"/>
            <a:ext cx="10515600" cy="1031086"/>
          </a:xfrm>
          <a:ln>
            <a:noFill/>
          </a:ln>
        </p:spPr>
        <p:txBody>
          <a:bodyPr anchor="ctr">
            <a:normAutofit/>
          </a:bodyPr>
          <a:lstStyle/>
          <a:p>
            <a:pPr algn="ctr"/>
            <a:r>
              <a:rPr lang="en-US" dirty="0">
                <a:solidFill>
                  <a:srgbClr val="198555"/>
                </a:solidFill>
                <a:latin typeface="Aharoni" panose="02010803020104030203" pitchFamily="2" charset="-79"/>
                <a:cs typeface="Aharoni" panose="02010803020104030203" pitchFamily="2" charset="-79"/>
              </a:rPr>
              <a:t>Virginia’s Water Quality Process</a:t>
            </a:r>
          </a:p>
        </p:txBody>
      </p:sp>
      <p:pic>
        <p:nvPicPr>
          <p:cNvPr id="2050" name="Picture 2" descr="Water Wheel">
            <a:extLst>
              <a:ext uri="{FF2B5EF4-FFF2-40B4-BE49-F238E27FC236}">
                <a16:creationId xmlns:a16="http://schemas.microsoft.com/office/drawing/2014/main" id="{A18ED2F9-1C24-826E-C0C2-CCE3382D29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2" r="-1" b="3193"/>
          <a:stretch/>
        </p:blipFill>
        <p:spPr bwMode="auto">
          <a:xfrm>
            <a:off x="2596235" y="887931"/>
            <a:ext cx="6999530" cy="597006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A6F0413-64BA-3BCE-D0C8-D31BF0C83E42}"/>
              </a:ext>
            </a:extLst>
          </p:cNvPr>
          <p:cNvSpPr>
            <a:spLocks noGrp="1"/>
          </p:cNvSpPr>
          <p:nvPr>
            <p:ph type="sldNum" sz="quarter" idx="12"/>
          </p:nvPr>
        </p:nvSpPr>
        <p:spPr/>
        <p:txBody>
          <a:bodyPr/>
          <a:lstStyle/>
          <a:p>
            <a:fld id="{81E81683-43E1-475D-A7F6-F1913D6D0CA2}" type="slidenum">
              <a:rPr lang="en-US" smtClean="0"/>
              <a:t>4</a:t>
            </a:fld>
            <a:endParaRPr lang="en-US"/>
          </a:p>
        </p:txBody>
      </p:sp>
    </p:spTree>
    <p:extLst>
      <p:ext uri="{BB962C8B-B14F-4D97-AF65-F5344CB8AC3E}">
        <p14:creationId xmlns:p14="http://schemas.microsoft.com/office/powerpoint/2010/main" val="2633986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34203"/>
            <a:ext cx="4905374" cy="933452"/>
          </a:xfrm>
        </p:spPr>
        <p:txBody>
          <a:bodyPr>
            <a:normAutofit/>
          </a:bodyPr>
          <a:lstStyle/>
          <a:p>
            <a:r>
              <a:rPr lang="en-US" sz="4000" b="1" dirty="0">
                <a:solidFill>
                  <a:srgbClr val="198569"/>
                </a:solidFill>
                <a:latin typeface="Arial" panose="020B0604020202020204" pitchFamily="34" charset="0"/>
              </a:rPr>
              <a:t>What is a TMDL?</a:t>
            </a:r>
          </a:p>
        </p:txBody>
      </p:sp>
      <p:sp>
        <p:nvSpPr>
          <p:cNvPr id="3" name="Content Placeholder 2"/>
          <p:cNvSpPr>
            <a:spLocks noGrp="1"/>
          </p:cNvSpPr>
          <p:nvPr>
            <p:ph idx="1"/>
          </p:nvPr>
        </p:nvSpPr>
        <p:spPr>
          <a:xfrm>
            <a:off x="419100" y="1069977"/>
            <a:ext cx="11027140" cy="1132009"/>
          </a:xfrm>
        </p:spPr>
        <p:txBody>
          <a:bodyPr>
            <a:normAutofit/>
          </a:bodyPr>
          <a:lstStyle/>
          <a:p>
            <a:pPr marL="0" indent="0">
              <a:buNone/>
            </a:pPr>
            <a:r>
              <a:rPr lang="en-US" b="1" dirty="0">
                <a:solidFill>
                  <a:srgbClr val="277EA9"/>
                </a:solidFill>
                <a:latin typeface="Arial" panose="020B0604020202020204" pitchFamily="34" charset="0"/>
                <a:cs typeface="Arial" panose="020B0604020202020204" pitchFamily="34" charset="0"/>
              </a:rPr>
              <a:t>Total Maximum Daily Load </a:t>
            </a:r>
            <a:r>
              <a:rPr lang="en-US" dirty="0">
                <a:solidFill>
                  <a:srgbClr val="277EA9"/>
                </a:solidFill>
                <a:latin typeface="Arial" panose="020B0604020202020204" pitchFamily="34" charset="0"/>
                <a:cs typeface="Arial" panose="020B0604020202020204" pitchFamily="34" charset="0"/>
              </a:rPr>
              <a:t>is the maximum amount of a pollutant that a waterbody can receive and still meet water quality standards.</a:t>
            </a:r>
          </a:p>
          <a:p>
            <a:endParaRPr lang="en-US" dirty="0">
              <a:solidFill>
                <a:srgbClr val="277EA9"/>
              </a:solidFill>
              <a:latin typeface="Arial" panose="020B0604020202020204" pitchFamily="34" charset="0"/>
              <a:cs typeface="Arial" panose="020B0604020202020204" pitchFamily="34" charset="0"/>
            </a:endParaRPr>
          </a:p>
          <a:p>
            <a:pPr marL="457200" lvl="1" indent="0">
              <a:buNone/>
            </a:pPr>
            <a:endParaRPr lang="en-US" sz="2800" dirty="0">
              <a:solidFill>
                <a:srgbClr val="277EA9"/>
              </a:solidFill>
              <a:latin typeface="Arial" panose="020B0604020202020204" pitchFamily="34"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11463566-7D4E-C342-EA4D-2F73F8ABFA23}"/>
              </a:ext>
            </a:extLst>
          </p:cNvPr>
          <p:cNvSpPr txBox="1"/>
          <p:nvPr/>
        </p:nvSpPr>
        <p:spPr>
          <a:xfrm>
            <a:off x="419100" y="2100813"/>
            <a:ext cx="4905374" cy="4124206"/>
          </a:xfrm>
          <a:prstGeom prst="rect">
            <a:avLst/>
          </a:prstGeom>
          <a:noFill/>
        </p:spPr>
        <p:txBody>
          <a:bodyPr wrap="square" rtlCol="0">
            <a:spAutoFit/>
          </a:bodyPr>
          <a:lstStyle/>
          <a:p>
            <a:pPr marL="0" indent="0">
              <a:buNone/>
            </a:pPr>
            <a:r>
              <a:rPr lang="en-US" sz="2800" dirty="0">
                <a:solidFill>
                  <a:srgbClr val="277EA9"/>
                </a:solidFill>
                <a:latin typeface="Arial" panose="020B0604020202020204" pitchFamily="34" charset="0"/>
                <a:cs typeface="Arial" panose="020B0604020202020204" pitchFamily="34" charset="0"/>
              </a:rPr>
              <a:t>A TMDL includes:</a:t>
            </a:r>
          </a:p>
          <a:p>
            <a:pPr marL="971550" lvl="1" indent="-514350">
              <a:buFont typeface="+mj-lt"/>
              <a:buAutoNum type="arabicPeriod"/>
            </a:pPr>
            <a:r>
              <a:rPr lang="en-US" sz="2400" dirty="0">
                <a:solidFill>
                  <a:srgbClr val="277EA9"/>
                </a:solidFill>
                <a:latin typeface="Arial" panose="020B0604020202020204" pitchFamily="34" charset="0"/>
                <a:cs typeface="Arial" panose="020B0604020202020204" pitchFamily="34" charset="0"/>
              </a:rPr>
              <a:t>Identifying sources of pollution</a:t>
            </a:r>
          </a:p>
          <a:p>
            <a:pPr marL="1428750" lvl="2" indent="-514350">
              <a:buFont typeface="Wingdings" panose="05000000000000000000" pitchFamily="2" charset="2"/>
              <a:buChar char="§"/>
            </a:pPr>
            <a:r>
              <a:rPr lang="en-US" sz="2400" dirty="0">
                <a:solidFill>
                  <a:srgbClr val="198555"/>
                </a:solidFill>
                <a:latin typeface="Arial" panose="020B0604020202020204" pitchFamily="34" charset="0"/>
                <a:cs typeface="Arial" panose="020B0604020202020204" pitchFamily="34" charset="0"/>
              </a:rPr>
              <a:t>Bacteria</a:t>
            </a:r>
          </a:p>
          <a:p>
            <a:pPr marL="1428750" lvl="2" indent="-514350">
              <a:buFont typeface="Wingdings" panose="05000000000000000000" pitchFamily="2" charset="2"/>
              <a:buChar char="§"/>
            </a:pPr>
            <a:r>
              <a:rPr lang="en-US" sz="2400" dirty="0">
                <a:solidFill>
                  <a:srgbClr val="198555"/>
                </a:solidFill>
                <a:latin typeface="Arial" panose="020B0604020202020204" pitchFamily="34" charset="0"/>
                <a:cs typeface="Arial" panose="020B0604020202020204" pitchFamily="34" charset="0"/>
              </a:rPr>
              <a:t>Benthic</a:t>
            </a:r>
          </a:p>
          <a:p>
            <a:pPr marL="971550" lvl="1" indent="-514350">
              <a:buFont typeface="+mj-lt"/>
              <a:buAutoNum type="arabicPeriod"/>
            </a:pPr>
            <a:r>
              <a:rPr lang="en-US" sz="2400" dirty="0">
                <a:solidFill>
                  <a:srgbClr val="277EA9"/>
                </a:solidFill>
                <a:latin typeface="Arial" panose="020B0604020202020204" pitchFamily="34" charset="0"/>
                <a:cs typeface="Arial" panose="020B0604020202020204" pitchFamily="34" charset="0"/>
              </a:rPr>
              <a:t>Modeling their path to the stream</a:t>
            </a:r>
          </a:p>
          <a:p>
            <a:pPr marL="971550" lvl="1" indent="-514350">
              <a:buFont typeface="+mj-lt"/>
              <a:buAutoNum type="arabicPeriod"/>
            </a:pPr>
            <a:r>
              <a:rPr lang="en-US" sz="2400" dirty="0">
                <a:solidFill>
                  <a:srgbClr val="277EA9"/>
                </a:solidFill>
                <a:latin typeface="Arial" panose="020B0604020202020204" pitchFamily="34" charset="0"/>
                <a:cs typeface="Arial" panose="020B0604020202020204" pitchFamily="34" charset="0"/>
              </a:rPr>
              <a:t>Determining the reductions needed from each source to meet the standard. </a:t>
            </a:r>
          </a:p>
          <a:p>
            <a:endParaRPr lang="en-US" dirty="0"/>
          </a:p>
        </p:txBody>
      </p:sp>
      <p:sp>
        <p:nvSpPr>
          <p:cNvPr id="7" name="Footer Placeholder 3">
            <a:extLst>
              <a:ext uri="{FF2B5EF4-FFF2-40B4-BE49-F238E27FC236}">
                <a16:creationId xmlns:a16="http://schemas.microsoft.com/office/drawing/2014/main" id="{3EA8D176-B4F4-A7FE-8A3E-D5F8A3AEECFC}"/>
              </a:ext>
            </a:extLst>
          </p:cNvPr>
          <p:cNvSpPr txBox="1">
            <a:spLocks/>
          </p:cNvSpPr>
          <p:nvPr/>
        </p:nvSpPr>
        <p:spPr>
          <a:xfrm>
            <a:off x="838200" y="6311900"/>
            <a:ext cx="10515600" cy="4095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ln>
                  <a:noFill/>
                </a:ln>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1C9B584-852F-4056-BF30-ABA66A23FD41}" type="slidenum">
              <a:rPr lang="en-US" sz="1200" smtClean="0"/>
              <a:pPr/>
              <a:t>5</a:t>
            </a:fld>
            <a:r>
              <a:rPr lang="en-US" dirty="0"/>
              <a:t>					</a:t>
            </a:r>
            <a:endParaRPr lang="en-US" dirty="0">
              <a:solidFill>
                <a:srgbClr val="256EAB"/>
              </a:solidFill>
            </a:endParaRPr>
          </a:p>
        </p:txBody>
      </p:sp>
      <p:pic>
        <p:nvPicPr>
          <p:cNvPr id="1026" name="Picture 2" descr="Image preview">
            <a:extLst>
              <a:ext uri="{FF2B5EF4-FFF2-40B4-BE49-F238E27FC236}">
                <a16:creationId xmlns:a16="http://schemas.microsoft.com/office/drawing/2014/main" id="{39DBB729-F9BC-B6DB-A0FD-57BEC4428C8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64" b="23939"/>
          <a:stretch/>
        </p:blipFill>
        <p:spPr bwMode="auto">
          <a:xfrm>
            <a:off x="5480582" y="2100813"/>
            <a:ext cx="5965658" cy="3140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A8BFF7-05E7-D805-81EA-87C89A0F18A8}"/>
              </a:ext>
            </a:extLst>
          </p:cNvPr>
          <p:cNvSpPr txBox="1"/>
          <p:nvPr/>
        </p:nvSpPr>
        <p:spPr>
          <a:xfrm>
            <a:off x="0" y="5970658"/>
            <a:ext cx="12192000" cy="41549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100" dirty="0">
                <a:ln w="0">
                  <a:noFill/>
                </a:ln>
                <a:solidFill>
                  <a:srgbClr val="256EAB"/>
                </a:solidFill>
                <a:highlight>
                  <a:srgbClr val="FFFF00"/>
                </a:highlight>
                <a:latin typeface="Arial"/>
                <a:cs typeface="Arial"/>
              </a:rPr>
              <a:t>TMDL= Waste Load Allocation (point source) + Load Allocation (nonpoint source) + Margin of Safety</a:t>
            </a:r>
          </a:p>
        </p:txBody>
      </p:sp>
    </p:spTree>
    <p:extLst>
      <p:ext uri="{BB962C8B-B14F-4D97-AF65-F5344CB8AC3E}">
        <p14:creationId xmlns:p14="http://schemas.microsoft.com/office/powerpoint/2010/main" val="3991207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B915046E-D081-CD69-3E66-098D5131506C}"/>
              </a:ext>
            </a:extLst>
          </p:cNvPr>
          <p:cNvSpPr txBox="1">
            <a:spLocks/>
          </p:cNvSpPr>
          <p:nvPr/>
        </p:nvSpPr>
        <p:spPr>
          <a:xfrm>
            <a:off x="551761" y="6355080"/>
            <a:ext cx="10515600" cy="4095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ln>
                  <a:noFill/>
                </a:ln>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61C9B584-852F-4056-BF30-ABA66A23FD41}" type="slidenum">
              <a:rPr lang="en-US" sz="1200" smtClean="0"/>
              <a:pPr/>
              <a:t>6</a:t>
            </a:fld>
            <a:r>
              <a:rPr lang="en-US" dirty="0"/>
              <a:t>					</a:t>
            </a:r>
            <a:endParaRPr lang="en-US" dirty="0">
              <a:solidFill>
                <a:srgbClr val="256EAB"/>
              </a:solidFill>
            </a:endParaRPr>
          </a:p>
        </p:txBody>
      </p:sp>
      <p:graphicFrame>
        <p:nvGraphicFramePr>
          <p:cNvPr id="2" name="Table 1">
            <a:extLst>
              <a:ext uri="{FF2B5EF4-FFF2-40B4-BE49-F238E27FC236}">
                <a16:creationId xmlns:a16="http://schemas.microsoft.com/office/drawing/2014/main" id="{4D66C477-FB03-05CA-89F2-71808E82C660}"/>
              </a:ext>
            </a:extLst>
          </p:cNvPr>
          <p:cNvGraphicFramePr>
            <a:graphicFrameLocks noGrp="1"/>
          </p:cNvGraphicFramePr>
          <p:nvPr>
            <p:extLst>
              <p:ext uri="{D42A27DB-BD31-4B8C-83A1-F6EECF244321}">
                <p14:modId xmlns:p14="http://schemas.microsoft.com/office/powerpoint/2010/main" val="3859786216"/>
              </p:ext>
            </p:extLst>
          </p:nvPr>
        </p:nvGraphicFramePr>
        <p:xfrm>
          <a:off x="8097907" y="802291"/>
          <a:ext cx="3246637" cy="5706049"/>
        </p:xfrm>
        <a:graphic>
          <a:graphicData uri="http://schemas.openxmlformats.org/drawingml/2006/table">
            <a:tbl>
              <a:tblPr firstRow="1" firstCol="1" bandRow="1">
                <a:tableStyleId>{ED083AE6-46FA-4A59-8FB0-9F97EB10719F}</a:tableStyleId>
              </a:tblPr>
              <a:tblGrid>
                <a:gridCol w="1405322">
                  <a:extLst>
                    <a:ext uri="{9D8B030D-6E8A-4147-A177-3AD203B41FA5}">
                      <a16:colId xmlns:a16="http://schemas.microsoft.com/office/drawing/2014/main" val="2639064661"/>
                    </a:ext>
                  </a:extLst>
                </a:gridCol>
                <a:gridCol w="762000">
                  <a:extLst>
                    <a:ext uri="{9D8B030D-6E8A-4147-A177-3AD203B41FA5}">
                      <a16:colId xmlns:a16="http://schemas.microsoft.com/office/drawing/2014/main" val="4070791135"/>
                    </a:ext>
                  </a:extLst>
                </a:gridCol>
                <a:gridCol w="1079315">
                  <a:extLst>
                    <a:ext uri="{9D8B030D-6E8A-4147-A177-3AD203B41FA5}">
                      <a16:colId xmlns:a16="http://schemas.microsoft.com/office/drawing/2014/main" val="2753587356"/>
                    </a:ext>
                  </a:extLst>
                </a:gridCol>
              </a:tblGrid>
              <a:tr h="1197769">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kern="100" dirty="0">
                          <a:effectLst/>
                        </a:rPr>
                        <a:t>Impairment Name</a:t>
                      </a:r>
                    </a:p>
                    <a:p>
                      <a:pPr marL="0" marR="0" algn="ctr">
                        <a:lnSpc>
                          <a:spcPct val="107000"/>
                        </a:lnSpc>
                        <a:spcBef>
                          <a:spcPts val="0"/>
                        </a:spcBef>
                        <a:spcAft>
                          <a:spcPts val="0"/>
                        </a:spcAft>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kern="100" dirty="0">
                          <a:effectLst/>
                        </a:rPr>
                        <a:t>Initial Listing Year</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kern="100" dirty="0">
                          <a:effectLst/>
                        </a:rPr>
                        <a:t>Impairment Miles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3204881"/>
                  </a:ext>
                </a:extLst>
              </a:tr>
              <a:tr h="1014595">
                <a:tc>
                  <a:txBody>
                    <a:bodyPr/>
                    <a:lstStyle/>
                    <a:p>
                      <a:pPr marL="0" marR="0">
                        <a:lnSpc>
                          <a:spcPct val="107000"/>
                        </a:lnSpc>
                        <a:spcBef>
                          <a:spcPts val="0"/>
                        </a:spcBef>
                        <a:spcAft>
                          <a:spcPts val="0"/>
                        </a:spcAft>
                      </a:pPr>
                      <a:r>
                        <a:rPr lang="en-US" sz="1400" kern="100" dirty="0">
                          <a:effectLst/>
                        </a:rPr>
                        <a:t>Pigg River #1</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3CC72"/>
                    </a:solidFill>
                  </a:tcPr>
                </a:tc>
                <a:tc>
                  <a:txBody>
                    <a:bodyPr/>
                    <a:lstStyle/>
                    <a:p>
                      <a:pPr marL="0" marR="0" algn="ctr">
                        <a:lnSpc>
                          <a:spcPct val="107000"/>
                        </a:lnSpc>
                        <a:spcBef>
                          <a:spcPts val="0"/>
                        </a:spcBef>
                        <a:spcAft>
                          <a:spcPts val="0"/>
                        </a:spcAft>
                      </a:pPr>
                      <a:r>
                        <a:rPr lang="en-US" sz="1400" kern="100" dirty="0">
                          <a:effectLst/>
                        </a:rPr>
                        <a:t>2012</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3CC72"/>
                    </a:solidFill>
                  </a:tcPr>
                </a:tc>
                <a:tc>
                  <a:txBody>
                    <a:bodyPr/>
                    <a:lstStyle/>
                    <a:p>
                      <a:pPr marL="0" marR="0" algn="ctr">
                        <a:lnSpc>
                          <a:spcPct val="107000"/>
                        </a:lnSpc>
                        <a:spcBef>
                          <a:spcPts val="0"/>
                        </a:spcBef>
                        <a:spcAft>
                          <a:spcPts val="0"/>
                        </a:spcAft>
                      </a:pPr>
                      <a:r>
                        <a:rPr lang="en-US" sz="1400" kern="100" dirty="0">
                          <a:effectLst/>
                        </a:rPr>
                        <a:t>1.48</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3CC72"/>
                    </a:solidFill>
                  </a:tcPr>
                </a:tc>
                <a:extLst>
                  <a:ext uri="{0D108BD9-81ED-4DB2-BD59-A6C34878D82A}">
                    <a16:rowId xmlns:a16="http://schemas.microsoft.com/office/drawing/2014/main" val="2819106542"/>
                  </a:ext>
                </a:extLst>
              </a:tr>
              <a:tr h="495818">
                <a:tc>
                  <a:txBody>
                    <a:bodyPr/>
                    <a:lstStyle/>
                    <a:p>
                      <a:pPr marL="0" marR="0">
                        <a:lnSpc>
                          <a:spcPct val="107000"/>
                        </a:lnSpc>
                        <a:spcBef>
                          <a:spcPts val="0"/>
                        </a:spcBef>
                        <a:spcAft>
                          <a:spcPts val="0"/>
                        </a:spcAft>
                      </a:pPr>
                      <a:r>
                        <a:rPr lang="en-US" sz="1400" kern="100" dirty="0">
                          <a:effectLst/>
                        </a:rPr>
                        <a:t>Pigg River #2</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3CC72"/>
                    </a:solidFill>
                  </a:tcPr>
                </a:tc>
                <a:tc>
                  <a:txBody>
                    <a:bodyPr/>
                    <a:lstStyle/>
                    <a:p>
                      <a:pPr marL="0" marR="0" algn="ctr">
                        <a:lnSpc>
                          <a:spcPct val="107000"/>
                        </a:lnSpc>
                        <a:spcBef>
                          <a:spcPts val="0"/>
                        </a:spcBef>
                        <a:spcAft>
                          <a:spcPts val="0"/>
                        </a:spcAft>
                      </a:pPr>
                      <a:r>
                        <a:rPr lang="en-US" sz="1400" kern="100" dirty="0">
                          <a:effectLst/>
                        </a:rPr>
                        <a:t>2012</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3CC72"/>
                    </a:solidFill>
                  </a:tcPr>
                </a:tc>
                <a:tc>
                  <a:txBody>
                    <a:bodyPr/>
                    <a:lstStyle/>
                    <a:p>
                      <a:pPr marL="0" marR="0" algn="ctr">
                        <a:lnSpc>
                          <a:spcPct val="107000"/>
                        </a:lnSpc>
                        <a:spcBef>
                          <a:spcPts val="0"/>
                        </a:spcBef>
                        <a:spcAft>
                          <a:spcPts val="0"/>
                        </a:spcAft>
                      </a:pPr>
                      <a:r>
                        <a:rPr lang="en-US" sz="1400" kern="100" dirty="0">
                          <a:effectLst/>
                        </a:rPr>
                        <a:t>1.01</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3CC72"/>
                    </a:solidFill>
                  </a:tcPr>
                </a:tc>
                <a:extLst>
                  <a:ext uri="{0D108BD9-81ED-4DB2-BD59-A6C34878D82A}">
                    <a16:rowId xmlns:a16="http://schemas.microsoft.com/office/drawing/2014/main" val="2334950556"/>
                  </a:ext>
                </a:extLst>
              </a:tr>
              <a:tr h="495818">
                <a:tc>
                  <a:txBody>
                    <a:bodyPr/>
                    <a:lstStyle/>
                    <a:p>
                      <a:pPr marL="0" marR="0">
                        <a:lnSpc>
                          <a:spcPct val="107000"/>
                        </a:lnSpc>
                        <a:spcBef>
                          <a:spcPts val="0"/>
                        </a:spcBef>
                        <a:spcAft>
                          <a:spcPts val="0"/>
                        </a:spcAft>
                      </a:pPr>
                      <a:r>
                        <a:rPr lang="en-US" sz="1400" kern="100" dirty="0">
                          <a:effectLst/>
                        </a:rPr>
                        <a:t>Pigg River #3</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3CC72"/>
                    </a:solidFill>
                  </a:tcPr>
                </a:tc>
                <a:tc>
                  <a:txBody>
                    <a:bodyPr/>
                    <a:lstStyle/>
                    <a:p>
                      <a:pPr marL="0" marR="0" algn="ctr">
                        <a:lnSpc>
                          <a:spcPct val="107000"/>
                        </a:lnSpc>
                        <a:spcBef>
                          <a:spcPts val="0"/>
                        </a:spcBef>
                        <a:spcAft>
                          <a:spcPts val="0"/>
                        </a:spcAft>
                      </a:pPr>
                      <a:r>
                        <a:rPr lang="en-US" sz="1400" kern="100" dirty="0">
                          <a:effectLst/>
                        </a:rPr>
                        <a:t>2012</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3CC72"/>
                    </a:solidFill>
                  </a:tcPr>
                </a:tc>
                <a:tc>
                  <a:txBody>
                    <a:bodyPr/>
                    <a:lstStyle/>
                    <a:p>
                      <a:pPr marL="0" marR="0" algn="ctr">
                        <a:lnSpc>
                          <a:spcPct val="107000"/>
                        </a:lnSpc>
                        <a:spcBef>
                          <a:spcPts val="0"/>
                        </a:spcBef>
                        <a:spcAft>
                          <a:spcPts val="0"/>
                        </a:spcAft>
                      </a:pPr>
                      <a:r>
                        <a:rPr lang="en-US" sz="1400" kern="100" dirty="0">
                          <a:effectLst/>
                        </a:rPr>
                        <a:t>1.94</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3CC72"/>
                    </a:solidFill>
                  </a:tcPr>
                </a:tc>
                <a:extLst>
                  <a:ext uri="{0D108BD9-81ED-4DB2-BD59-A6C34878D82A}">
                    <a16:rowId xmlns:a16="http://schemas.microsoft.com/office/drawing/2014/main" val="2521141364"/>
                  </a:ext>
                </a:extLst>
              </a:tr>
              <a:tr h="495818">
                <a:tc>
                  <a:txBody>
                    <a:bodyPr/>
                    <a:lstStyle/>
                    <a:p>
                      <a:pPr marL="0" marR="0">
                        <a:lnSpc>
                          <a:spcPct val="107000"/>
                        </a:lnSpc>
                        <a:spcBef>
                          <a:spcPts val="0"/>
                        </a:spcBef>
                        <a:spcAft>
                          <a:spcPts val="0"/>
                        </a:spcAft>
                      </a:pPr>
                      <a:r>
                        <a:rPr lang="en-US" sz="1400" kern="100" dirty="0">
                          <a:effectLst/>
                        </a:rPr>
                        <a:t>Poplar Branch</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0ADDF"/>
                    </a:solidFill>
                  </a:tcPr>
                </a:tc>
                <a:tc>
                  <a:txBody>
                    <a:bodyPr/>
                    <a:lstStyle/>
                    <a:p>
                      <a:pPr marL="0" marR="0" algn="ctr">
                        <a:lnSpc>
                          <a:spcPct val="107000"/>
                        </a:lnSpc>
                        <a:spcBef>
                          <a:spcPts val="0"/>
                        </a:spcBef>
                        <a:spcAft>
                          <a:spcPts val="0"/>
                        </a:spcAft>
                      </a:pPr>
                      <a:r>
                        <a:rPr lang="en-US" sz="1400" kern="100" dirty="0">
                          <a:effectLst/>
                        </a:rPr>
                        <a:t>2010</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0ADDF"/>
                    </a:solidFill>
                  </a:tcPr>
                </a:tc>
                <a:tc>
                  <a:txBody>
                    <a:bodyPr/>
                    <a:lstStyle/>
                    <a:p>
                      <a:pPr marL="0" marR="0" algn="ctr">
                        <a:lnSpc>
                          <a:spcPct val="107000"/>
                        </a:lnSpc>
                        <a:spcBef>
                          <a:spcPts val="0"/>
                        </a:spcBef>
                        <a:spcAft>
                          <a:spcPts val="0"/>
                        </a:spcAft>
                      </a:pPr>
                      <a:r>
                        <a:rPr lang="en-US" sz="1400" kern="100" dirty="0">
                          <a:effectLst/>
                        </a:rPr>
                        <a:t>2.56</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0ADDF"/>
                    </a:solidFill>
                  </a:tcPr>
                </a:tc>
                <a:extLst>
                  <a:ext uri="{0D108BD9-81ED-4DB2-BD59-A6C34878D82A}">
                    <a16:rowId xmlns:a16="http://schemas.microsoft.com/office/drawing/2014/main" val="1710648277"/>
                  </a:ext>
                </a:extLst>
              </a:tr>
              <a:tr h="495818">
                <a:tc>
                  <a:txBody>
                    <a:bodyPr/>
                    <a:lstStyle/>
                    <a:p>
                      <a:pPr marL="0" marR="0">
                        <a:lnSpc>
                          <a:spcPct val="107000"/>
                        </a:lnSpc>
                        <a:spcBef>
                          <a:spcPts val="0"/>
                        </a:spcBef>
                        <a:spcAft>
                          <a:spcPts val="0"/>
                        </a:spcAft>
                      </a:pPr>
                      <a:r>
                        <a:rPr lang="en-US" sz="1400" kern="100" dirty="0">
                          <a:effectLst/>
                        </a:rPr>
                        <a:t>Fryingpan Creek</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5DFB5"/>
                    </a:solidFill>
                  </a:tcPr>
                </a:tc>
                <a:tc>
                  <a:txBody>
                    <a:bodyPr/>
                    <a:lstStyle/>
                    <a:p>
                      <a:pPr marL="0" marR="0" algn="ctr">
                        <a:lnSpc>
                          <a:spcPct val="107000"/>
                        </a:lnSpc>
                        <a:spcBef>
                          <a:spcPts val="0"/>
                        </a:spcBef>
                        <a:spcAft>
                          <a:spcPts val="0"/>
                        </a:spcAft>
                      </a:pPr>
                      <a:r>
                        <a:rPr lang="en-US" sz="1400" kern="100" dirty="0">
                          <a:effectLst/>
                        </a:rPr>
                        <a:t>2010</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5DFB5"/>
                    </a:solidFill>
                  </a:tcPr>
                </a:tc>
                <a:tc>
                  <a:txBody>
                    <a:bodyPr/>
                    <a:lstStyle/>
                    <a:p>
                      <a:pPr marL="0" marR="0" algn="ctr">
                        <a:lnSpc>
                          <a:spcPct val="107000"/>
                        </a:lnSpc>
                        <a:spcBef>
                          <a:spcPts val="0"/>
                        </a:spcBef>
                        <a:spcAft>
                          <a:spcPts val="0"/>
                        </a:spcAft>
                      </a:pPr>
                      <a:r>
                        <a:rPr lang="en-US" sz="1400" kern="100" dirty="0">
                          <a:effectLst/>
                        </a:rPr>
                        <a:t>2.56</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5DFB5"/>
                    </a:solidFill>
                  </a:tcPr>
                </a:tc>
                <a:extLst>
                  <a:ext uri="{0D108BD9-81ED-4DB2-BD59-A6C34878D82A}">
                    <a16:rowId xmlns:a16="http://schemas.microsoft.com/office/drawing/2014/main" val="3985384873"/>
                  </a:ext>
                </a:extLst>
              </a:tr>
              <a:tr h="495818">
                <a:tc>
                  <a:txBody>
                    <a:bodyPr/>
                    <a:lstStyle/>
                    <a:p>
                      <a:pPr marL="0" marR="0">
                        <a:lnSpc>
                          <a:spcPct val="107000"/>
                        </a:lnSpc>
                        <a:spcBef>
                          <a:spcPts val="0"/>
                        </a:spcBef>
                        <a:spcAft>
                          <a:spcPts val="0"/>
                        </a:spcAft>
                      </a:pPr>
                      <a:r>
                        <a:rPr lang="en-US" sz="1400" kern="100" dirty="0">
                          <a:effectLst/>
                        </a:rPr>
                        <a:t>Beaverdam Creek #1</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BDAED"/>
                    </a:solidFill>
                  </a:tcPr>
                </a:tc>
                <a:tc>
                  <a:txBody>
                    <a:bodyPr/>
                    <a:lstStyle/>
                    <a:p>
                      <a:pPr marL="0" marR="0" algn="ctr">
                        <a:lnSpc>
                          <a:spcPct val="107000"/>
                        </a:lnSpc>
                        <a:spcBef>
                          <a:spcPts val="0"/>
                        </a:spcBef>
                        <a:spcAft>
                          <a:spcPts val="0"/>
                        </a:spcAft>
                      </a:pPr>
                      <a:r>
                        <a:rPr lang="en-US" sz="1400" kern="100" dirty="0">
                          <a:effectLst/>
                        </a:rPr>
                        <a:t>2008</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BDAED"/>
                    </a:solidFill>
                  </a:tcPr>
                </a:tc>
                <a:tc>
                  <a:txBody>
                    <a:bodyPr/>
                    <a:lstStyle/>
                    <a:p>
                      <a:pPr marL="0" marR="0" algn="ctr">
                        <a:lnSpc>
                          <a:spcPct val="107000"/>
                        </a:lnSpc>
                        <a:spcBef>
                          <a:spcPts val="0"/>
                        </a:spcBef>
                        <a:spcAft>
                          <a:spcPts val="0"/>
                        </a:spcAft>
                      </a:pPr>
                      <a:r>
                        <a:rPr lang="en-US" sz="1400" kern="100" dirty="0">
                          <a:effectLst/>
                        </a:rPr>
                        <a:t>4.98</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BDAED"/>
                    </a:solidFill>
                  </a:tcPr>
                </a:tc>
                <a:extLst>
                  <a:ext uri="{0D108BD9-81ED-4DB2-BD59-A6C34878D82A}">
                    <a16:rowId xmlns:a16="http://schemas.microsoft.com/office/drawing/2014/main" val="3489426677"/>
                  </a:ext>
                </a:extLst>
              </a:tr>
              <a:tr h="101459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kern="100" dirty="0">
                          <a:effectLst/>
                        </a:rPr>
                        <a:t>Beaverdam Creek #2</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BDAED"/>
                    </a:solidFill>
                  </a:tcPr>
                </a:tc>
                <a:tc>
                  <a:txBody>
                    <a:bodyPr/>
                    <a:lstStyle/>
                    <a:p>
                      <a:pPr marL="0" marR="0" algn="ctr">
                        <a:lnSpc>
                          <a:spcPct val="107000"/>
                        </a:lnSpc>
                        <a:spcBef>
                          <a:spcPts val="0"/>
                        </a:spcBef>
                        <a:spcAft>
                          <a:spcPts val="0"/>
                        </a:spcAft>
                      </a:pPr>
                      <a:r>
                        <a:rPr lang="en-US" sz="1400" kern="100" dirty="0">
                          <a:effectLst/>
                        </a:rPr>
                        <a:t>2006</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BDAED"/>
                    </a:solidFill>
                  </a:tcPr>
                </a:tc>
                <a:tc>
                  <a:txBody>
                    <a:bodyPr/>
                    <a:lstStyle/>
                    <a:p>
                      <a:pPr marL="0" marR="0" algn="ctr">
                        <a:lnSpc>
                          <a:spcPct val="107000"/>
                        </a:lnSpc>
                        <a:spcBef>
                          <a:spcPts val="0"/>
                        </a:spcBef>
                        <a:spcAft>
                          <a:spcPts val="0"/>
                        </a:spcAft>
                      </a:pPr>
                      <a:r>
                        <a:rPr lang="en-US" sz="1400" kern="100" dirty="0">
                          <a:effectLst/>
                        </a:rPr>
                        <a:t>5. 58</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BDAED"/>
                    </a:solidFill>
                  </a:tcPr>
                </a:tc>
                <a:extLst>
                  <a:ext uri="{0D108BD9-81ED-4DB2-BD59-A6C34878D82A}">
                    <a16:rowId xmlns:a16="http://schemas.microsoft.com/office/drawing/2014/main" val="3154102123"/>
                  </a:ext>
                </a:extLst>
              </a:tr>
            </a:tbl>
          </a:graphicData>
        </a:graphic>
      </p:graphicFrame>
      <p:sp>
        <p:nvSpPr>
          <p:cNvPr id="8" name="Title 1">
            <a:extLst>
              <a:ext uri="{FF2B5EF4-FFF2-40B4-BE49-F238E27FC236}">
                <a16:creationId xmlns:a16="http://schemas.microsoft.com/office/drawing/2014/main" id="{31C5E5A1-7F18-FE2D-F7C4-21040DA277B9}"/>
              </a:ext>
            </a:extLst>
          </p:cNvPr>
          <p:cNvSpPr>
            <a:spLocks noGrp="1"/>
          </p:cNvSpPr>
          <p:nvPr>
            <p:ph type="title"/>
          </p:nvPr>
        </p:nvSpPr>
        <p:spPr>
          <a:xfrm>
            <a:off x="101472" y="0"/>
            <a:ext cx="10515600" cy="609565"/>
          </a:xfrm>
        </p:spPr>
        <p:txBody>
          <a:bodyPr/>
          <a:lstStyle/>
          <a:p>
            <a:r>
              <a:rPr lang="en-US" dirty="0"/>
              <a:t>Benthic Impairments as of 2022 Integrated Report</a:t>
            </a:r>
          </a:p>
        </p:txBody>
      </p:sp>
      <p:pic>
        <p:nvPicPr>
          <p:cNvPr id="4" name="Picture 3">
            <a:extLst>
              <a:ext uri="{FF2B5EF4-FFF2-40B4-BE49-F238E27FC236}">
                <a16:creationId xmlns:a16="http://schemas.microsoft.com/office/drawing/2014/main" id="{AD522EFC-8727-DD38-1E7B-D53855367E95}"/>
              </a:ext>
            </a:extLst>
          </p:cNvPr>
          <p:cNvPicPr>
            <a:picLocks noChangeAspect="1"/>
          </p:cNvPicPr>
          <p:nvPr/>
        </p:nvPicPr>
        <p:blipFill>
          <a:blip r:embed="rId3"/>
          <a:stretch>
            <a:fillRect/>
          </a:stretch>
        </p:blipFill>
        <p:spPr>
          <a:xfrm>
            <a:off x="774314" y="874179"/>
            <a:ext cx="7251706" cy="5562275"/>
          </a:xfrm>
          <a:prstGeom prst="rect">
            <a:avLst/>
          </a:prstGeom>
        </p:spPr>
      </p:pic>
    </p:spTree>
    <p:extLst>
      <p:ext uri="{BB962C8B-B14F-4D97-AF65-F5344CB8AC3E}">
        <p14:creationId xmlns:p14="http://schemas.microsoft.com/office/powerpoint/2010/main" val="1560054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38456-C9D2-62A5-FBE3-6C272CFC6A2B}"/>
              </a:ext>
            </a:extLst>
          </p:cNvPr>
          <p:cNvSpPr>
            <a:spLocks noGrp="1"/>
          </p:cNvSpPr>
          <p:nvPr>
            <p:ph type="title"/>
          </p:nvPr>
        </p:nvSpPr>
        <p:spPr/>
        <p:txBody>
          <a:bodyPr/>
          <a:lstStyle/>
          <a:p>
            <a:r>
              <a:rPr lang="en-US" dirty="0"/>
              <a:t>Bacteria Impairment from 2006 TMDL</a:t>
            </a:r>
          </a:p>
        </p:txBody>
      </p:sp>
      <p:graphicFrame>
        <p:nvGraphicFramePr>
          <p:cNvPr id="7" name="Table 6">
            <a:extLst>
              <a:ext uri="{FF2B5EF4-FFF2-40B4-BE49-F238E27FC236}">
                <a16:creationId xmlns:a16="http://schemas.microsoft.com/office/drawing/2014/main" id="{C41F576A-FB47-2947-FA15-CECD681712E0}"/>
              </a:ext>
            </a:extLst>
          </p:cNvPr>
          <p:cNvGraphicFramePr>
            <a:graphicFrameLocks noGrp="1"/>
          </p:cNvGraphicFramePr>
          <p:nvPr>
            <p:extLst>
              <p:ext uri="{D42A27DB-BD31-4B8C-83A1-F6EECF244321}">
                <p14:modId xmlns:p14="http://schemas.microsoft.com/office/powerpoint/2010/main" val="3650377704"/>
              </p:ext>
            </p:extLst>
          </p:nvPr>
        </p:nvGraphicFramePr>
        <p:xfrm>
          <a:off x="8364416" y="1690688"/>
          <a:ext cx="3246637" cy="2212364"/>
        </p:xfrm>
        <a:graphic>
          <a:graphicData uri="http://schemas.openxmlformats.org/drawingml/2006/table">
            <a:tbl>
              <a:tblPr firstRow="1" firstCol="1" bandRow="1">
                <a:tableStyleId>{ED083AE6-46FA-4A59-8FB0-9F97EB10719F}</a:tableStyleId>
              </a:tblPr>
              <a:tblGrid>
                <a:gridCol w="1405322">
                  <a:extLst>
                    <a:ext uri="{9D8B030D-6E8A-4147-A177-3AD203B41FA5}">
                      <a16:colId xmlns:a16="http://schemas.microsoft.com/office/drawing/2014/main" val="1234823638"/>
                    </a:ext>
                  </a:extLst>
                </a:gridCol>
                <a:gridCol w="762000">
                  <a:extLst>
                    <a:ext uri="{9D8B030D-6E8A-4147-A177-3AD203B41FA5}">
                      <a16:colId xmlns:a16="http://schemas.microsoft.com/office/drawing/2014/main" val="3911594322"/>
                    </a:ext>
                  </a:extLst>
                </a:gridCol>
                <a:gridCol w="1079315">
                  <a:extLst>
                    <a:ext uri="{9D8B030D-6E8A-4147-A177-3AD203B41FA5}">
                      <a16:colId xmlns:a16="http://schemas.microsoft.com/office/drawing/2014/main" val="1716868695"/>
                    </a:ext>
                  </a:extLst>
                </a:gridCol>
              </a:tblGrid>
              <a:tr h="1197769">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kern="100" dirty="0">
                          <a:effectLst/>
                        </a:rPr>
                        <a:t>Impairment Name</a:t>
                      </a:r>
                    </a:p>
                    <a:p>
                      <a:pPr marL="0" marR="0" algn="ctr">
                        <a:lnSpc>
                          <a:spcPct val="107000"/>
                        </a:lnSpc>
                        <a:spcBef>
                          <a:spcPts val="0"/>
                        </a:spcBef>
                        <a:spcAft>
                          <a:spcPts val="0"/>
                        </a:spcAft>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kern="100" dirty="0">
                          <a:effectLst/>
                        </a:rPr>
                        <a:t>Initial Listing Year</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kern="100" dirty="0">
                          <a:effectLst/>
                        </a:rPr>
                        <a:t>Impairment Miles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9309946"/>
                  </a:ext>
                </a:extLst>
              </a:tr>
              <a:tr h="1014595">
                <a:tc>
                  <a:txBody>
                    <a:bodyPr/>
                    <a:lstStyle/>
                    <a:p>
                      <a:pPr marL="0" marR="0">
                        <a:lnSpc>
                          <a:spcPct val="107000"/>
                        </a:lnSpc>
                        <a:spcBef>
                          <a:spcPts val="0"/>
                        </a:spcBef>
                        <a:spcAft>
                          <a:spcPts val="0"/>
                        </a:spcAft>
                      </a:pPr>
                      <a:r>
                        <a:rPr lang="en-US" sz="1400" kern="100" dirty="0">
                          <a:effectLst/>
                        </a:rPr>
                        <a:t>Beaverdam Creek #2</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BDAED"/>
                    </a:solidFill>
                  </a:tcPr>
                </a:tc>
                <a:tc>
                  <a:txBody>
                    <a:bodyPr/>
                    <a:lstStyle/>
                    <a:p>
                      <a:pPr marL="0" marR="0" algn="ctr">
                        <a:lnSpc>
                          <a:spcPct val="107000"/>
                        </a:lnSpc>
                        <a:spcBef>
                          <a:spcPts val="0"/>
                        </a:spcBef>
                        <a:spcAft>
                          <a:spcPts val="0"/>
                        </a:spcAft>
                      </a:pPr>
                      <a:r>
                        <a:rPr lang="en-US" sz="1400" kern="100" dirty="0">
                          <a:effectLst/>
                        </a:rPr>
                        <a:t>2006</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BDAED"/>
                    </a:solidFill>
                  </a:tcPr>
                </a:tc>
                <a:tc>
                  <a:txBody>
                    <a:bodyPr/>
                    <a:lstStyle/>
                    <a:p>
                      <a:pPr marL="0" marR="0" algn="ctr">
                        <a:lnSpc>
                          <a:spcPct val="107000"/>
                        </a:lnSpc>
                        <a:spcBef>
                          <a:spcPts val="0"/>
                        </a:spcBef>
                        <a:spcAft>
                          <a:spcPts val="0"/>
                        </a:spcAft>
                      </a:pPr>
                      <a:r>
                        <a:rPr lang="en-US" sz="1400" kern="100" dirty="0">
                          <a:effectLst/>
                        </a:rPr>
                        <a:t>5.58</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BDAED"/>
                    </a:solidFill>
                  </a:tcPr>
                </a:tc>
                <a:extLst>
                  <a:ext uri="{0D108BD9-81ED-4DB2-BD59-A6C34878D82A}">
                    <a16:rowId xmlns:a16="http://schemas.microsoft.com/office/drawing/2014/main" val="2695282462"/>
                  </a:ext>
                </a:extLst>
              </a:tr>
            </a:tbl>
          </a:graphicData>
        </a:graphic>
      </p:graphicFrame>
      <p:pic>
        <p:nvPicPr>
          <p:cNvPr id="9" name="Picture 8">
            <a:extLst>
              <a:ext uri="{FF2B5EF4-FFF2-40B4-BE49-F238E27FC236}">
                <a16:creationId xmlns:a16="http://schemas.microsoft.com/office/drawing/2014/main" id="{99E68A68-3BED-9512-D331-54515BA21898}"/>
              </a:ext>
            </a:extLst>
          </p:cNvPr>
          <p:cNvPicPr>
            <a:picLocks noChangeAspect="1"/>
          </p:cNvPicPr>
          <p:nvPr/>
        </p:nvPicPr>
        <p:blipFill>
          <a:blip r:embed="rId3"/>
          <a:stretch>
            <a:fillRect/>
          </a:stretch>
        </p:blipFill>
        <p:spPr>
          <a:xfrm>
            <a:off x="1282168" y="1365926"/>
            <a:ext cx="6995984" cy="4790532"/>
          </a:xfrm>
          <a:prstGeom prst="rect">
            <a:avLst/>
          </a:prstGeom>
        </p:spPr>
      </p:pic>
    </p:spTree>
    <p:extLst>
      <p:ext uri="{BB962C8B-B14F-4D97-AF65-F5344CB8AC3E}">
        <p14:creationId xmlns:p14="http://schemas.microsoft.com/office/powerpoint/2010/main" val="3911518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D5461-9407-E47B-2427-337404A41C8C}"/>
              </a:ext>
            </a:extLst>
          </p:cNvPr>
          <p:cNvSpPr>
            <a:spLocks noGrp="1"/>
          </p:cNvSpPr>
          <p:nvPr>
            <p:ph type="title"/>
          </p:nvPr>
        </p:nvSpPr>
        <p:spPr>
          <a:xfrm>
            <a:off x="838200" y="136525"/>
            <a:ext cx="10515600" cy="1325563"/>
          </a:xfrm>
        </p:spPr>
        <p:txBody>
          <a:bodyPr/>
          <a:lstStyle/>
          <a:p>
            <a:r>
              <a:rPr lang="en-US" dirty="0"/>
              <a:t>Benthic and Bacteria Sources</a:t>
            </a:r>
          </a:p>
        </p:txBody>
      </p:sp>
      <p:sp>
        <p:nvSpPr>
          <p:cNvPr id="3" name="Content Placeholder 2">
            <a:extLst>
              <a:ext uri="{FF2B5EF4-FFF2-40B4-BE49-F238E27FC236}">
                <a16:creationId xmlns:a16="http://schemas.microsoft.com/office/drawing/2014/main" id="{ADE1CBE9-3A6C-91AE-E990-3C2DF674762A}"/>
              </a:ext>
            </a:extLst>
          </p:cNvPr>
          <p:cNvSpPr>
            <a:spLocks noGrp="1"/>
          </p:cNvSpPr>
          <p:nvPr>
            <p:ph idx="1"/>
          </p:nvPr>
        </p:nvSpPr>
        <p:spPr>
          <a:xfrm>
            <a:off x="910087" y="1132747"/>
            <a:ext cx="10443713" cy="5363728"/>
          </a:xfrm>
        </p:spPr>
        <p:txBody>
          <a:bodyPr>
            <a:normAutofit/>
          </a:bodyPr>
          <a:lstStyle/>
          <a:p>
            <a:r>
              <a:rPr lang="en-US" sz="2400" dirty="0"/>
              <a:t>Benthic:</a:t>
            </a:r>
          </a:p>
          <a:p>
            <a:pPr lvl="1"/>
            <a:r>
              <a:rPr lang="en-US" sz="2000" dirty="0"/>
              <a:t>Benthic Stressor Analysis study conducted 2021 determined the impairment was caused by too much sediment</a:t>
            </a:r>
          </a:p>
          <a:p>
            <a:pPr lvl="2"/>
            <a:r>
              <a:rPr lang="en-US" sz="1600" dirty="0"/>
              <a:t>Nonpoint Source</a:t>
            </a:r>
          </a:p>
          <a:p>
            <a:pPr lvl="3"/>
            <a:r>
              <a:rPr lang="en-US" sz="1400" dirty="0"/>
              <a:t>Streambank erosion</a:t>
            </a:r>
          </a:p>
          <a:p>
            <a:pPr lvl="3"/>
            <a:r>
              <a:rPr lang="en-US" sz="1400" dirty="0"/>
              <a:t>Surface runoff </a:t>
            </a:r>
          </a:p>
          <a:p>
            <a:pPr lvl="2"/>
            <a:r>
              <a:rPr lang="en-US" sz="1600" dirty="0"/>
              <a:t>Point Source </a:t>
            </a:r>
          </a:p>
          <a:p>
            <a:pPr lvl="3"/>
            <a:r>
              <a:rPr lang="en-US" sz="1400" dirty="0"/>
              <a:t>VPDES Individual Permit</a:t>
            </a:r>
          </a:p>
          <a:p>
            <a:pPr lvl="3"/>
            <a:r>
              <a:rPr lang="en-US" sz="1400" dirty="0"/>
              <a:t>Domestic Sewage Permits</a:t>
            </a:r>
          </a:p>
          <a:p>
            <a:pPr lvl="3"/>
            <a:r>
              <a:rPr lang="en-US" sz="1400" dirty="0"/>
              <a:t>Construction Stormwater General Permits</a:t>
            </a:r>
          </a:p>
          <a:p>
            <a:pPr lvl="2"/>
            <a:endParaRPr lang="en-US" sz="1600" dirty="0"/>
          </a:p>
          <a:p>
            <a:r>
              <a:rPr lang="en-US" sz="2400" dirty="0"/>
              <a:t>Bacteria:</a:t>
            </a:r>
          </a:p>
          <a:p>
            <a:pPr lvl="1"/>
            <a:r>
              <a:rPr lang="en-US" sz="2000" dirty="0"/>
              <a:t>Bacteria Stressor Analysis study from 2006 TMDL Report determined the impairment was caused by fecal coliform bacteria.</a:t>
            </a:r>
          </a:p>
          <a:p>
            <a:pPr lvl="2"/>
            <a:r>
              <a:rPr lang="en-US" sz="1400" dirty="0"/>
              <a:t>15% by human</a:t>
            </a:r>
          </a:p>
          <a:p>
            <a:pPr lvl="2"/>
            <a:r>
              <a:rPr lang="en-US" sz="1400" dirty="0"/>
              <a:t>21% by pet</a:t>
            </a:r>
          </a:p>
          <a:p>
            <a:pPr lvl="2"/>
            <a:r>
              <a:rPr lang="en-US" sz="1400" dirty="0"/>
              <a:t>27% by livestock</a:t>
            </a:r>
          </a:p>
          <a:p>
            <a:pPr lvl="2"/>
            <a:r>
              <a:rPr lang="en-US" sz="1400" dirty="0"/>
              <a:t>37% by wildlife </a:t>
            </a:r>
          </a:p>
        </p:txBody>
      </p:sp>
    </p:spTree>
    <p:extLst>
      <p:ext uri="{BB962C8B-B14F-4D97-AF65-F5344CB8AC3E}">
        <p14:creationId xmlns:p14="http://schemas.microsoft.com/office/powerpoint/2010/main" val="3263716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 depicting the TMDL watersheds and their benthic water quality monitoring stations proportioned in size by the number of samples at each station and colored by the average VSCI score, with red being less than 50, yellow between 50 and 60, and green if greater than 60.">
            <a:extLst>
              <a:ext uri="{FF2B5EF4-FFF2-40B4-BE49-F238E27FC236}">
                <a16:creationId xmlns:a16="http://schemas.microsoft.com/office/drawing/2014/main" id="{216DF808-F18E-C20F-06DA-5815429F238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049673" y="303212"/>
            <a:ext cx="8092653" cy="625157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544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Q PPT Template2019.potx" id="{A6C04ACF-9990-4E55-BF95-93242254EF5D}" vid="{A771141E-8139-42B4-B0F6-FA1069C44468}"/>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F47E1-EC0E-4982-A246-6AB6C49C23B6}" vid="{2C275CD6-590D-4C93-BA13-D69648BBE2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7F804F2B4E424EAAAB5B769985744D" ma:contentTypeVersion="15" ma:contentTypeDescription="Create a new document." ma:contentTypeScope="" ma:versionID="d4418a9edcc07bda5b2c7f72083b3458">
  <xsd:schema xmlns:xsd="http://www.w3.org/2001/XMLSchema" xmlns:xs="http://www.w3.org/2001/XMLSchema" xmlns:p="http://schemas.microsoft.com/office/2006/metadata/properties" xmlns:ns2="17afd9ae-57c3-43fb-a131-1c682f3281a8" xmlns:ns3="f8457998-39e2-4bc1-be68-7fc758322aa6" targetNamespace="http://schemas.microsoft.com/office/2006/metadata/properties" ma:root="true" ma:fieldsID="94d0d8361b3ab1d498778e081181be6c" ns2:_="" ns3:_="">
    <xsd:import namespace="17afd9ae-57c3-43fb-a131-1c682f3281a8"/>
    <xsd:import namespace="f8457998-39e2-4bc1-be68-7fc758322a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afd9ae-57c3-43fb-a131-1c682f3281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457998-39e2-4bc1-be68-7fc758322aa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ed4dd18-f0aa-413b-a77f-1e9972c7a6c5}" ma:internalName="TaxCatchAll" ma:showField="CatchAllData" ma:web="f8457998-39e2-4bc1-be68-7fc758322aa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7afd9ae-57c3-43fb-a131-1c682f3281a8">
      <Terms xmlns="http://schemas.microsoft.com/office/infopath/2007/PartnerControls"/>
    </lcf76f155ced4ddcb4097134ff3c332f>
    <TaxCatchAll xmlns="f8457998-39e2-4bc1-be68-7fc758322aa6" xsi:nil="true"/>
  </documentManagement>
</p:properties>
</file>

<file path=customXml/itemProps1.xml><?xml version="1.0" encoding="utf-8"?>
<ds:datastoreItem xmlns:ds="http://schemas.openxmlformats.org/officeDocument/2006/customXml" ds:itemID="{B91B7D52-5031-4337-84DC-E0B1BDD41223}">
  <ds:schemaRefs>
    <ds:schemaRef ds:uri="http://schemas.microsoft.com/sharepoint/v3/contenttype/forms"/>
  </ds:schemaRefs>
</ds:datastoreItem>
</file>

<file path=customXml/itemProps2.xml><?xml version="1.0" encoding="utf-8"?>
<ds:datastoreItem xmlns:ds="http://schemas.openxmlformats.org/officeDocument/2006/customXml" ds:itemID="{C3BEE8BA-9284-4D5A-9B4D-2B636B58FE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afd9ae-57c3-43fb-a131-1c682f3281a8"/>
    <ds:schemaRef ds:uri="f8457998-39e2-4bc1-be68-7fc758322a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D74575-32F6-41E0-81E1-EB418A9A72DE}">
  <ds:schemaRefs>
    <ds:schemaRef ds:uri="http://schemas.microsoft.com/office/2006/metadata/properties"/>
    <ds:schemaRef ds:uri="17afd9ae-57c3-43fb-a131-1c682f3281a8"/>
    <ds:schemaRef ds:uri="http://purl.org/dc/dcmitype/"/>
    <ds:schemaRef ds:uri="http://schemas.microsoft.com/office/infopath/2007/PartnerControls"/>
    <ds:schemaRef ds:uri="http://purl.org/dc/terms/"/>
    <ds:schemaRef ds:uri="http://purl.org/dc/elements/1.1/"/>
    <ds:schemaRef ds:uri="http://schemas.microsoft.com/office/2006/documentManagement/types"/>
    <ds:schemaRef ds:uri="http://www.w3.org/XML/1998/namespace"/>
    <ds:schemaRef ds:uri="http://schemas.openxmlformats.org/package/2006/metadata/core-properties"/>
    <ds:schemaRef ds:uri="f8457998-39e2-4bc1-be68-7fc758322aa6"/>
  </ds:schemaRefs>
</ds:datastoreItem>
</file>

<file path=docProps/app.xml><?xml version="1.0" encoding="utf-8"?>
<Properties xmlns="http://schemas.openxmlformats.org/officeDocument/2006/extended-properties" xmlns:vt="http://schemas.openxmlformats.org/officeDocument/2006/docPropsVTypes">
  <TotalTime>28395</TotalTime>
  <Words>5600</Words>
  <Application>Microsoft Office PowerPoint</Application>
  <PresentationFormat>Widescreen</PresentationFormat>
  <Paragraphs>661</Paragraphs>
  <Slides>30</Slides>
  <Notes>27</Notes>
  <HiddenSlides>1</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30</vt:i4>
      </vt:variant>
    </vt:vector>
  </HeadingPairs>
  <TitlesOfParts>
    <vt:vector size="44" baseType="lpstr">
      <vt:lpstr>Abadi</vt:lpstr>
      <vt:lpstr>Aharoni</vt:lpstr>
      <vt:lpstr>Arial</vt:lpstr>
      <vt:lpstr>Calibri</vt:lpstr>
      <vt:lpstr>Calibri Light</vt:lpstr>
      <vt:lpstr>Courier New</vt:lpstr>
      <vt:lpstr>Segoe UI</vt:lpstr>
      <vt:lpstr>Symbol</vt:lpstr>
      <vt:lpstr>Times New Roman</vt:lpstr>
      <vt:lpstr>Wingdings</vt:lpstr>
      <vt:lpstr>WordVisi_MSFontService</vt:lpstr>
      <vt:lpstr>Office Theme</vt:lpstr>
      <vt:lpstr>1_Office Theme</vt:lpstr>
      <vt:lpstr>3_Office Theme</vt:lpstr>
      <vt:lpstr>Pigg River, Poplar Branch, Fryingpan Creek, and Beaverdam Creek  TMDL Implementation Plan</vt:lpstr>
      <vt:lpstr>Welcome and Introductions</vt:lpstr>
      <vt:lpstr>What do we hope to accomplish today?</vt:lpstr>
      <vt:lpstr>Virginia’s Water Quality Process</vt:lpstr>
      <vt:lpstr>What is a TMDL?</vt:lpstr>
      <vt:lpstr>Benthic Impairments as of 2022 Integrated Report</vt:lpstr>
      <vt:lpstr>Bacteria Impairment from 2006 TMDL</vt:lpstr>
      <vt:lpstr>Benthic and Bacteria Sources</vt:lpstr>
      <vt:lpstr>PowerPoint Presentation</vt:lpstr>
      <vt:lpstr>PowerPoint Presentation</vt:lpstr>
      <vt:lpstr>Pigg River VGIN Land Cover 2021</vt:lpstr>
      <vt:lpstr>PowerPoint Presentation</vt:lpstr>
      <vt:lpstr>Poplar Branch VGIN Land Cover 2021</vt:lpstr>
      <vt:lpstr>PowerPoint Presentation</vt:lpstr>
      <vt:lpstr>Fryingpan Creek VGIN Land Cover 2021</vt:lpstr>
      <vt:lpstr>PowerPoint Presentation</vt:lpstr>
      <vt:lpstr>Beaverdam Creek VGIN Land Cover 2021</vt:lpstr>
      <vt:lpstr>PowerPoint Presentation</vt:lpstr>
      <vt:lpstr>Review of TMDL Study: Benthic Load Reductions​</vt:lpstr>
      <vt:lpstr>Average annual load distribution, reduction, and allowable load by source- Beaverdam Creek</vt:lpstr>
      <vt:lpstr>Virginia’s Water Quality Process</vt:lpstr>
      <vt:lpstr>What is a Clean Up Plan/Implementation Plan (IP)?</vt:lpstr>
      <vt:lpstr>     Potential Agricultural Control Measures</vt:lpstr>
      <vt:lpstr>  Potential Residential Control Measures</vt:lpstr>
      <vt:lpstr>  Pet Waste and Stormwater Control Measures</vt:lpstr>
      <vt:lpstr>How to Implement a TMDL Implementation Plan​</vt:lpstr>
      <vt:lpstr>What is your role in developing the Plan?</vt:lpstr>
      <vt:lpstr>Timeline/Next Steps for the Clean Up Plan process</vt:lpstr>
      <vt:lpstr>PowerPoint Presentation</vt:lpstr>
      <vt:lpstr>Current BMPs in the Area </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Justin (DEQ)</dc:creator>
  <cp:lastModifiedBy>Romero, Kimberly (DEQ)</cp:lastModifiedBy>
  <cp:revision>95</cp:revision>
  <cp:lastPrinted>2023-09-20T17:46:32Z</cp:lastPrinted>
  <dcterms:created xsi:type="dcterms:W3CDTF">2021-09-14T11:43:19Z</dcterms:created>
  <dcterms:modified xsi:type="dcterms:W3CDTF">2024-02-29T13:15:10Z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0x0101008D7F804F2B4E424EAAAB5B769985744D</vt:lpwstr>
  </property>
  <property fmtid="{D5CDD505-2E9C-101B-9397-08002B2CF9AE}" pid="3" name="Order">
    <vt:r8>4621400</vt:r8>
  </property>
  <property fmtid="{D5CDD505-2E9C-101B-9397-08002B2CF9AE}" pid="4" name="MediaServiceImageTags">
    <vt:lpwstr/>
  </property>
</Properties>
</file>