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959C1-8613-490E-A403-FED8917CF395}" v="1" dt="2024-09-03T14:00:12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78459937565051E-2"/>
          <c:y val="0.11559441572870875"/>
          <c:w val="0.89799355999374242"/>
          <c:h val="0.72815569832912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Orange, Code Red and Code Purple Days</c:v>
                </c:pt>
              </c:strCache>
            </c:strRef>
          </c:tx>
          <c:spPr>
            <a:solidFill>
              <a:srgbClr val="FF6600"/>
            </a:solidFill>
            <a:ln w="12745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81</c:v>
                </c:pt>
                <c:pt idx="1">
                  <c:v>98</c:v>
                </c:pt>
                <c:pt idx="2">
                  <c:v>62</c:v>
                </c:pt>
                <c:pt idx="3">
                  <c:v>108</c:v>
                </c:pt>
                <c:pt idx="4">
                  <c:v>80</c:v>
                </c:pt>
                <c:pt idx="5">
                  <c:v>79</c:v>
                </c:pt>
                <c:pt idx="6">
                  <c:v>71</c:v>
                </c:pt>
                <c:pt idx="7">
                  <c:v>81</c:v>
                </c:pt>
                <c:pt idx="8">
                  <c:v>108</c:v>
                </c:pt>
                <c:pt idx="9">
                  <c:v>95</c:v>
                </c:pt>
                <c:pt idx="10">
                  <c:v>63</c:v>
                </c:pt>
                <c:pt idx="11">
                  <c:v>72</c:v>
                </c:pt>
                <c:pt idx="12">
                  <c:v>89</c:v>
                </c:pt>
                <c:pt idx="13">
                  <c:v>48</c:v>
                </c:pt>
                <c:pt idx="14">
                  <c:v>41</c:v>
                </c:pt>
                <c:pt idx="15">
                  <c:v>69</c:v>
                </c:pt>
                <c:pt idx="16">
                  <c:v>57</c:v>
                </c:pt>
                <c:pt idx="17">
                  <c:v>65</c:v>
                </c:pt>
                <c:pt idx="18">
                  <c:v>42</c:v>
                </c:pt>
                <c:pt idx="19">
                  <c:v>8</c:v>
                </c:pt>
                <c:pt idx="20">
                  <c:v>52</c:v>
                </c:pt>
                <c:pt idx="21">
                  <c:v>36</c:v>
                </c:pt>
                <c:pt idx="22">
                  <c:v>29</c:v>
                </c:pt>
                <c:pt idx="23">
                  <c:v>5</c:v>
                </c:pt>
                <c:pt idx="24">
                  <c:v>6</c:v>
                </c:pt>
                <c:pt idx="25">
                  <c:v>13</c:v>
                </c:pt>
                <c:pt idx="26">
                  <c:v>9</c:v>
                </c:pt>
                <c:pt idx="27">
                  <c:v>4</c:v>
                </c:pt>
                <c:pt idx="28">
                  <c:v>6</c:v>
                </c:pt>
                <c:pt idx="29">
                  <c:v>4</c:v>
                </c:pt>
                <c:pt idx="30">
                  <c:v>1</c:v>
                </c:pt>
                <c:pt idx="31">
                  <c:v>4</c:v>
                </c:pt>
                <c:pt idx="32">
                  <c:v>2</c:v>
                </c:pt>
                <c:pt idx="33">
                  <c:v>6</c:v>
                </c:pt>
                <c:pt idx="3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71-4126-BBB8-5CB635993BB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71-4126-BBB8-5CB635993BB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Sheet1!$B$4:$AJ$4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71-4126-BBB8-5CB635993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7001823"/>
        <c:axId val="1"/>
      </c:barChart>
      <c:catAx>
        <c:axId val="16370018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5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18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5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637001823"/>
        <c:crosses val="autoZero"/>
        <c:crossBetween val="between"/>
      </c:valAx>
      <c:spPr>
        <a:noFill/>
        <a:ln w="1274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5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79ED1DE-FF03-334E-4900-A7C09CD903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BBF28DD-D61E-B0CF-398E-28EBB974DE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algn="r"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12C065F-3F33-A0A6-8317-1108C7CE41D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13FBBB0-0615-2C96-79D5-66AACD6CFA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B76A1D8-4260-D669-5375-F61BBD649D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A67D0E5-EDFD-164E-87BF-5AF2CA2FE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algn="r" defTabSz="922995">
              <a:defRPr sz="1200"/>
            </a:lvl1pPr>
          </a:lstStyle>
          <a:p>
            <a:pPr>
              <a:defRPr/>
            </a:pPr>
            <a:fld id="{C07BEC43-522B-4403-9527-3B34EA0135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D29F30F-0492-BFAB-B35C-F0C2D5B96C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08F865-28D0-42EC-85CC-EF8938D7C4EC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13AF857-033A-3303-CBCC-042024CC677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54244E0-BEB6-AEC9-F49F-34F1D5A2B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44ECAD-1014-B355-EEE9-3F6DF1880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E79317-0DE3-8868-01EC-713FFD39AD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B586BC-EDCC-35C9-8D45-33A393AA9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1ADC-127E-47D3-B4A7-705F3D1361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81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241C94-4B81-F335-4FA5-F34CBC7953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D597E1-3130-7F51-7858-067180E15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43D346-E3F7-153E-B536-74C62CFD1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33463-4549-4696-BF6E-950EC6084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11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B674D0-D101-2089-283B-4AB5C80D45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8A4F7A-39F5-6F98-D4EA-79ADF04A4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F34CB4-EE79-6D0F-E59A-9CFE414C8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AC73F-0492-4574-A73C-100B16197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975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277355-37B0-2F35-D98A-BC2E41165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5FDABA-B942-AE4A-0C99-7618A7B35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9750E2-2768-92E6-26A9-53DC5CF5A5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EECE5-5478-4928-8BFE-10469EDB58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8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14912-FEE4-63BD-3E46-D5B12294C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FB16FB-7482-65B1-7A69-9D1F8C41B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FA98EA-4C73-F015-0C7A-4A78110C37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CE567-BBC8-4136-91B0-47CE5C54B1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29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1FB1A4-7E43-2A35-8F77-714A5069D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605508-0A69-DBC4-545B-ECB62359D8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014832-0566-A814-2EE8-4C8847FA36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9F955-8270-493F-BB4D-CCBB79AE0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34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B93CA6-2138-6A14-31E9-1213A9B2A0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3BC107-BCD4-7C20-854D-72F774E28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AA0A36-8DF4-8F57-0C98-74DB29F2B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74CEF-6635-499C-9B88-2EB93763B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59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6354E5-FC97-7299-5A81-9E4ED90D4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E54E16-2F53-1FD7-BA38-250959A8A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BF9677-C07C-1C40-7CED-5371513F7A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40820-E514-4DA7-AD9B-EFA02507D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79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A708EF-222D-32E5-A3B6-683396C282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B90A3B-2807-4888-B485-8D9082738F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5F3A577-3AF3-7CFB-BA52-4DBD778990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13078-BDA3-4CB1-84EF-DDFA660E3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14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09D22E-E798-C886-73EC-BA31F34E5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FF65E2-58E2-93C3-04E1-DD5814B081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85B7BF3-0DF5-D54E-7A0B-D6EE02B15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08241-AD87-4581-BAAD-71E916A2A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40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48066-8306-8EDC-6EBA-F001046FFA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D865EA-469A-137C-6AE3-96BA8498E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5324A5-EF47-7D76-E32F-E859A86BD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C9741-1A88-498D-9A7C-FE4602C0BD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98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13ACE9-E5A9-1DF4-1CBA-864DE06AB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F6DD2-62B5-F5B2-5C2F-625646F62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FFE12F-62ED-243B-39C4-2E7FC09BF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1181-BD28-47A0-ABD8-CDC222C2D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11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6F549A-E937-6986-5DAB-4F575C65C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B65F7B-0BC0-8F3D-2507-AC7DE182E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D187AD-A4C2-3994-166F-B4DC988E5B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79AFE4-1BE6-12D3-07FA-9A6E09E672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1BA41A-96EC-B416-018C-B2E110A08D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CE8FE28-FB4F-4E30-BB6C-1D98E68B35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0E4EEF-577E-A9C0-4F77-E16EE764DC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/>
              <a:t>Number of 8-hour Ozone Exceedance Days in Virginia, 1990-2024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ACCB09E1-2F16-8411-C838-B8C2E0DA6D10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371600"/>
          <a:ext cx="8458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6" name="Picture 1">
            <a:extLst>
              <a:ext uri="{FF2B5EF4-FFF2-40B4-BE49-F238E27FC236}">
                <a16:creationId xmlns:a16="http://schemas.microsoft.com/office/drawing/2014/main" id="{23FF91EA-0886-2776-D35A-7024B450AE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248400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6" ma:contentTypeDescription="Create a new document." ma:contentTypeScope="" ma:versionID="31aa101488a13800b2475eaa93262529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af9ac7a2374308855e1d1b9f9c8e5209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9292EF02-2576-4ED6-937F-9437154AB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6FAA05-A125-4FAF-8B75-6447DC508FBD}">
  <ds:schemaRefs>
    <ds:schemaRef ds:uri="http://purl.org/dc/elements/1.1/"/>
    <ds:schemaRef ds:uri="http://purl.org/dc/dcmitype/"/>
    <ds:schemaRef ds:uri="http://schemas.microsoft.com/office/2006/documentManagement/types"/>
    <ds:schemaRef ds:uri="82e9bd10-5776-4d78-9acf-ee2c810c8230"/>
    <ds:schemaRef ds:uri="e61c2d15-c6ab-4d65-b525-c8113befb05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27619A2-2F9B-4C47-82C1-555C16F536F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3BEAF2-A734-49EE-B722-7A6EBE883DA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11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8-hour Ozone Exceedance Days in Virginia, 1990-2024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Ozone Exceedance Days 1990-2024</dc:title>
  <dc:creator>Commonwealth of Virginia</dc:creator>
  <cp:lastModifiedBy>Whitaker, Maya (DEQ)</cp:lastModifiedBy>
  <cp:revision>77</cp:revision>
  <cp:lastPrinted>2024-08-28T10:53:06Z</cp:lastPrinted>
  <dcterms:created xsi:type="dcterms:W3CDTF">2002-10-29T12:48:53Z</dcterms:created>
  <dcterms:modified xsi:type="dcterms:W3CDTF">2024-09-03T14:00:15Z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375800.000000000</vt:lpwstr>
  </property>
  <property fmtid="{D5CDD505-2E9C-101B-9397-08002B2CF9AE}" pid="4" name="display_urn:schemas-microsoft-com:office:office#Author">
    <vt:lpwstr>Salkovitz, Daniel (DEQ)</vt:lpwstr>
  </property>
</Properties>
</file>