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7256BD-2432-4DA4-BD67-29CEE84E22EF}" v="1" dt="2024-09-03T13:58:46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23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678459937565051E-2"/>
          <c:y val="0.11559441572870875"/>
          <c:w val="0.89799355999374242"/>
          <c:h val="0.72815569832912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Code Orange Days</c:v>
                </c:pt>
              </c:strCache>
            </c:strRef>
          </c:tx>
          <c:spPr>
            <a:solidFill>
              <a:srgbClr val="FF6600"/>
            </a:solidFill>
            <a:ln w="1283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Sheet1!$B$1:$AJ$1</c:f>
              <c:numCache>
                <c:formatCode>General</c:formatCode>
                <c:ptCount val="3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</c:numCache>
            </c:numRef>
          </c:cat>
          <c:val>
            <c:numRef>
              <c:f>Sheet1!$B$2:$AJ$2</c:f>
              <c:numCache>
                <c:formatCode>General</c:formatCode>
                <c:ptCount val="35"/>
                <c:pt idx="0">
                  <c:v>35</c:v>
                </c:pt>
                <c:pt idx="1">
                  <c:v>37</c:v>
                </c:pt>
                <c:pt idx="2">
                  <c:v>25</c:v>
                </c:pt>
                <c:pt idx="3">
                  <c:v>41</c:v>
                </c:pt>
                <c:pt idx="4">
                  <c:v>35</c:v>
                </c:pt>
                <c:pt idx="5">
                  <c:v>27</c:v>
                </c:pt>
                <c:pt idx="6">
                  <c:v>31</c:v>
                </c:pt>
                <c:pt idx="7">
                  <c:v>30</c:v>
                </c:pt>
                <c:pt idx="8">
                  <c:v>39</c:v>
                </c:pt>
                <c:pt idx="9">
                  <c:v>37</c:v>
                </c:pt>
                <c:pt idx="10">
                  <c:v>24</c:v>
                </c:pt>
                <c:pt idx="11">
                  <c:v>31</c:v>
                </c:pt>
                <c:pt idx="12">
                  <c:v>41</c:v>
                </c:pt>
                <c:pt idx="13">
                  <c:v>25</c:v>
                </c:pt>
                <c:pt idx="14">
                  <c:v>21</c:v>
                </c:pt>
                <c:pt idx="15">
                  <c:v>27</c:v>
                </c:pt>
                <c:pt idx="16">
                  <c:v>27</c:v>
                </c:pt>
                <c:pt idx="17">
                  <c:v>39</c:v>
                </c:pt>
                <c:pt idx="18">
                  <c:v>19</c:v>
                </c:pt>
                <c:pt idx="19">
                  <c:v>4</c:v>
                </c:pt>
                <c:pt idx="20">
                  <c:v>22</c:v>
                </c:pt>
                <c:pt idx="21">
                  <c:v>17</c:v>
                </c:pt>
                <c:pt idx="22">
                  <c:v>20</c:v>
                </c:pt>
                <c:pt idx="23">
                  <c:v>3</c:v>
                </c:pt>
                <c:pt idx="24">
                  <c:v>4</c:v>
                </c:pt>
                <c:pt idx="25">
                  <c:v>10</c:v>
                </c:pt>
                <c:pt idx="26">
                  <c:v>9</c:v>
                </c:pt>
                <c:pt idx="27">
                  <c:v>3</c:v>
                </c:pt>
                <c:pt idx="28">
                  <c:v>4</c:v>
                </c:pt>
                <c:pt idx="29">
                  <c:v>4</c:v>
                </c:pt>
                <c:pt idx="30">
                  <c:v>1</c:v>
                </c:pt>
                <c:pt idx="31">
                  <c:v>4</c:v>
                </c:pt>
                <c:pt idx="32">
                  <c:v>1</c:v>
                </c:pt>
                <c:pt idx="33">
                  <c:v>4</c:v>
                </c:pt>
                <c:pt idx="3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DB-4FC9-A71D-C3BFED8F370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Code Red Days</c:v>
                </c:pt>
              </c:strCache>
            </c:strRef>
          </c:tx>
          <c:spPr>
            <a:solidFill>
              <a:srgbClr val="FF0000"/>
            </a:solidFill>
            <a:ln w="1283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Sheet1!$B$1:$AJ$1</c:f>
              <c:numCache>
                <c:formatCode>General</c:formatCode>
                <c:ptCount val="3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</c:numCache>
            </c:numRef>
          </c:cat>
          <c:val>
            <c:numRef>
              <c:f>Sheet1!$B$3:$AJ$3</c:f>
              <c:numCache>
                <c:formatCode>General</c:formatCode>
                <c:ptCount val="35"/>
                <c:pt idx="0">
                  <c:v>8</c:v>
                </c:pt>
                <c:pt idx="1">
                  <c:v>31</c:v>
                </c:pt>
                <c:pt idx="2">
                  <c:v>10</c:v>
                </c:pt>
                <c:pt idx="3">
                  <c:v>27</c:v>
                </c:pt>
                <c:pt idx="4">
                  <c:v>13</c:v>
                </c:pt>
                <c:pt idx="5">
                  <c:v>20</c:v>
                </c:pt>
                <c:pt idx="6">
                  <c:v>9</c:v>
                </c:pt>
                <c:pt idx="7">
                  <c:v>15</c:v>
                </c:pt>
                <c:pt idx="8">
                  <c:v>25</c:v>
                </c:pt>
                <c:pt idx="9">
                  <c:v>23</c:v>
                </c:pt>
                <c:pt idx="10">
                  <c:v>4</c:v>
                </c:pt>
                <c:pt idx="11">
                  <c:v>16</c:v>
                </c:pt>
                <c:pt idx="12">
                  <c:v>23</c:v>
                </c:pt>
                <c:pt idx="13">
                  <c:v>4</c:v>
                </c:pt>
                <c:pt idx="14">
                  <c:v>4</c:v>
                </c:pt>
                <c:pt idx="15">
                  <c:v>11</c:v>
                </c:pt>
                <c:pt idx="16">
                  <c:v>10</c:v>
                </c:pt>
                <c:pt idx="17">
                  <c:v>10</c:v>
                </c:pt>
                <c:pt idx="18">
                  <c:v>5</c:v>
                </c:pt>
                <c:pt idx="19">
                  <c:v>0</c:v>
                </c:pt>
                <c:pt idx="20">
                  <c:v>8</c:v>
                </c:pt>
                <c:pt idx="21">
                  <c:v>6</c:v>
                </c:pt>
                <c:pt idx="22">
                  <c:v>3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DB-4FC9-A71D-C3BFED8F370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Code Purple Days</c:v>
                </c:pt>
              </c:strCache>
            </c:strRef>
          </c:tx>
          <c:spPr>
            <a:solidFill>
              <a:srgbClr val="7030A0"/>
            </a:solidFill>
            <a:ln w="1283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Sheet1!$B$1:$AJ$1</c:f>
              <c:numCache>
                <c:formatCode>General</c:formatCode>
                <c:ptCount val="35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</c:numCache>
            </c:numRef>
          </c:cat>
          <c:val>
            <c:numRef>
              <c:f>Sheet1!$B$4:$AJ$4</c:f>
              <c:numCache>
                <c:formatCode>General</c:formatCode>
                <c:ptCount val="35"/>
                <c:pt idx="0">
                  <c:v>3</c:v>
                </c:pt>
                <c:pt idx="1">
                  <c:v>6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4</c:v>
                </c:pt>
                <c:pt idx="6">
                  <c:v>0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8</c:v>
                </c:pt>
                <c:pt idx="13">
                  <c:v>2</c:v>
                </c:pt>
                <c:pt idx="14">
                  <c:v>2</c:v>
                </c:pt>
                <c:pt idx="15">
                  <c:v>0</c:v>
                </c:pt>
                <c:pt idx="16">
                  <c:v>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DB-4FC9-A71D-C3BFED8F37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308495"/>
        <c:axId val="1"/>
      </c:barChart>
      <c:catAx>
        <c:axId val="634308495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0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666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3201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20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6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634308495"/>
        <c:crosses val="autoZero"/>
        <c:crossBetween val="between"/>
      </c:valAx>
      <c:spPr>
        <a:noFill/>
        <a:ln w="12837">
          <a:solidFill>
            <a:schemeClr val="tx1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006944305372233"/>
          <c:y val="0"/>
          <c:w val="0.81597220578641538"/>
          <c:h val="0.10526324253232022"/>
        </c:manualLayout>
      </c:layout>
      <c:overlay val="1"/>
      <c:spPr>
        <a:noFill/>
        <a:ln w="3201">
          <a:solidFill>
            <a:schemeClr val="tx1"/>
          </a:solidFill>
          <a:prstDash val="solid"/>
        </a:ln>
      </c:spPr>
      <c:txPr>
        <a:bodyPr/>
        <a:lstStyle/>
        <a:p>
          <a:pPr>
            <a:defRPr sz="1525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6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2E52384-8714-4E03-A986-387AB1FEEF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>
            <a:lvl1pPr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EF0D924-8395-E502-2C72-34516F7374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>
            <a:lvl1pPr algn="r"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BD854C4-962B-D4DF-3D59-34C3F5A843D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31FCE17-DD65-5E69-6677-A8BBBBE187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DF5E84C-2171-CE22-366B-12FF75BCA1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b" anchorCtr="0" compatLnSpc="1">
            <a:prstTxWarp prst="textNoShape">
              <a:avLst/>
            </a:prstTxWarp>
          </a:bodyPr>
          <a:lstStyle>
            <a:lvl1pPr defTabSz="9248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8FC355B-1947-58E5-DE0E-0B0198A662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0" tIns="46245" rIns="92490" bIns="46245" numCol="1" anchor="b" anchorCtr="0" compatLnSpc="1">
            <a:prstTxWarp prst="textNoShape">
              <a:avLst/>
            </a:prstTxWarp>
          </a:bodyPr>
          <a:lstStyle>
            <a:lvl1pPr algn="r" defTabSz="923809">
              <a:defRPr sz="1200"/>
            </a:lvl1pPr>
          </a:lstStyle>
          <a:p>
            <a:pPr>
              <a:defRPr/>
            </a:pPr>
            <a:fld id="{C3415D83-CCCB-43C6-8502-ED49EE6C21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90495764-BFDC-0982-B0A1-F519DA0341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1363" indent="-28416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14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86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5813" indent="-227013" defTabSz="9223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30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02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74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4613" indent="-227013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D891017-6C76-435B-8930-33C755C930DF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FFEB81B-E7EA-1F92-9635-D9200E6075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7879DE0-C22F-2666-4895-B37EC8DF12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821CDB-EA44-AF9F-A540-B0A28A7B58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FC85E0-1EA9-EA08-CA69-DB23BFEF5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24E284-502F-624C-A645-2C87C9CB47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CBFB6-D442-438A-81A6-9C9495D785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11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A6FC08-0BED-54AD-AF23-5E320A11B8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E90A2E-CF7B-7B42-B17F-76C760EA41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8A6C79-378A-B0AA-9CFF-25131DB7B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1CD9D-AA8A-46F3-8DAD-607CBB7105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69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DA8BA5-0528-F706-0AB9-BBB9DA0922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A9EBCD-9D8C-14F5-7280-5305F72E94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988B30-1AC5-01C3-F14D-AA0087106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C3EE1-74B8-496A-9F21-064C47EE38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339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BE96AD-8CB0-077B-5C17-9E4FF77B6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649871-D92F-8FDA-F97E-E5B874DF1C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E6AEF1-F9EA-92BE-49A9-04A21DBDEE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1D676-89C1-46E2-B159-9CCCCBCFAA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3062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474C08-CFDA-B0AC-D35D-EFEFEB9A1B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00F0F7-22B9-54AE-C578-7B910B954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BA28AE-D049-8B15-21F2-1FF8D4948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7CF98-47C8-4A73-9800-856C291E0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579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0E853B-E0E9-4C8A-0FCC-70A94544F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04CFCE-D077-711A-6B87-0B6B2C611C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849BCF-C972-C5B6-829F-21A2B14016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D873E-B880-4E25-81ED-0BE19A77D5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75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C17917-F338-A367-6A61-33D11739C8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037B67-8534-3BA9-276E-14D8E4375C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8746B8-9271-FA09-2886-F0E8BB2E8A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26D38-9174-4EE2-BF52-B1ACA08B03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58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D8AD69-9F38-12AD-A840-B0097921C5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CA947A-37C6-62BC-7C7D-79F8F8AC3C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137E5B7-619C-8F23-ECFC-C009D95203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B3CD6-E4AE-4381-B8E2-57995A88F8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30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8F22B9-653D-32E1-831A-C46A430C9C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3A2459-5828-CC4E-D6F4-CC8466EAE2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296D58-AAFB-A342-61E9-5E6992D71C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D522C-EB87-499A-976B-F4A8D05F70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89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CC4321-FECE-DB26-3A3B-21DFF5A3E4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6A29E95-0353-AE57-136B-DA066F3C91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CA1418-3F8C-983C-5AE0-15F7812782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4C051-9C9F-42BA-8599-669F94E9B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11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D10F16-37E4-33B8-E715-B91D8E7C8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3FC98D-B32F-1D11-EF6E-54E198872F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5D06B6-86B2-51C4-20BE-2789873A4C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8D5A7-06A5-409D-BC0A-A1A76DF4EB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853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1E9EBF-3F4B-9270-6F45-175F8389E8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673974-7BD4-A29B-6672-7700293E05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BB696FA-EC96-B007-2F3E-E2DDDF8FDF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40763-62B5-429D-B65F-CB89545CAB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15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D74401-D05B-4B3E-0113-23EB6BADA9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6C9E075-1CE6-B066-3D54-EC371BF34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EAF4BF4-4B7B-D9E2-97F5-94AB084280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C14FC7C-7404-3202-229F-C7843EBC3C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A0BA815-8A2D-797A-F897-76DEA01B7F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B0AAB9-3FE9-4C97-B33D-C2B53DDBE7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97C94B-A26E-A5B0-9B7C-567ACFF53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2800"/>
              <a:t>Number of 8- hour Ozone Exceedance Days in</a:t>
            </a:r>
            <a:br>
              <a:rPr lang="en-US" altLang="en-US" sz="2800"/>
            </a:br>
            <a:r>
              <a:rPr lang="en-US" altLang="en-US" sz="2800"/>
              <a:t>Northern Virginia*, 1990-2024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9F72A9C-CCFC-A9A1-9DB2-480B8DF8B7CF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304800" y="13716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6" name="Text Box 4">
            <a:extLst>
              <a:ext uri="{FF2B5EF4-FFF2-40B4-BE49-F238E27FC236}">
                <a16:creationId xmlns:a16="http://schemas.microsoft.com/office/drawing/2014/main" id="{B7ADD146-0E25-B634-5136-297E7AB18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6461125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" b="1"/>
              <a:t>*Excludes Stafford County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"/>
              <a:t>Code Orange: “Unhealthy for Sensitive Groups”, 8 hr. avg. 71-85 ppb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"/>
              <a:t>Code Red: “Unhealthy”, 8-hr. avg. 86-105 ppb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"/>
              <a:t>Code Purple:  “Very Unhealthy”, 8 hr. avg.  106-200 ppb</a:t>
            </a:r>
          </a:p>
        </p:txBody>
      </p:sp>
      <p:pic>
        <p:nvPicPr>
          <p:cNvPr id="3077" name="Picture 1">
            <a:extLst>
              <a:ext uri="{FF2B5EF4-FFF2-40B4-BE49-F238E27FC236}">
                <a16:creationId xmlns:a16="http://schemas.microsoft.com/office/drawing/2014/main" id="{3B1121B9-B6C7-352F-8FF1-236F1C3AC3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75" y="6357938"/>
            <a:ext cx="5048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1c2d15-c6ab-4d65-b525-c8113befb055">
      <Terms xmlns="http://schemas.microsoft.com/office/infopath/2007/PartnerControls"/>
    </lcf76f155ced4ddcb4097134ff3c332f>
    <Person xmlns="e61c2d15-c6ab-4d65-b525-c8113befb055">
      <UserInfo>
        <DisplayName/>
        <AccountId xsi:nil="true"/>
        <AccountType/>
      </UserInfo>
    </Person>
    <MichaelKiss xmlns="e61c2d15-c6ab-4d65-b525-c8113befb055" xsi:nil="true"/>
    <TaxCatchAll xmlns="82e9bd10-5776-4d78-9acf-ee2c810c8230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1692C6814CC4EA3D3F067532F6EFE" ma:contentTypeVersion="16" ma:contentTypeDescription="Create a new document." ma:contentTypeScope="" ma:versionID="31aa101488a13800b2475eaa93262529">
  <xsd:schema xmlns:xsd="http://www.w3.org/2001/XMLSchema" xmlns:xs="http://www.w3.org/2001/XMLSchema" xmlns:p="http://schemas.microsoft.com/office/2006/metadata/properties" xmlns:ns2="e61c2d15-c6ab-4d65-b525-c8113befb055" xmlns:ns3="82e9bd10-5776-4d78-9acf-ee2c810c8230" targetNamespace="http://schemas.microsoft.com/office/2006/metadata/properties" ma:root="true" ma:fieldsID="af9ac7a2374308855e1d1b9f9c8e5209" ns2:_="" ns3:_="">
    <xsd:import namespace="e61c2d15-c6ab-4d65-b525-c8113befb055"/>
    <xsd:import namespace="82e9bd10-5776-4d78-9acf-ee2c810c8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ichaelKiss" minOccurs="0"/>
                <xsd:element ref="ns2:Pers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c2d15-c6ab-4d65-b525-c8113befb0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ichaelKiss" ma:index="19" nillable="true" ma:displayName="Date and Time" ma:format="DateTime" ma:internalName="MichaelKiss">
      <xsd:simpleType>
        <xsd:restriction base="dms:DateTime"/>
      </xsd:simpleType>
    </xsd:element>
    <xsd:element name="Person" ma:index="20" nillable="true" ma:displayName="Person" ma:format="Dropdown" ma:list="UserInfo" ma:SharePointGroup="0" ma:internalName="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9bd10-5776-4d78-9acf-ee2c810c823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f49821c0-a523-41b3-b82e-88c237195386}" ma:internalName="TaxCatchAll" ma:showField="CatchAllData" ma:web="82e9bd10-5776-4d78-9acf-ee2c810c82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025C12-00E6-49AB-920B-7B755612703E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e61c2d15-c6ab-4d65-b525-c8113befb055"/>
    <ds:schemaRef ds:uri="http://schemas.microsoft.com/office/2006/metadata/properties"/>
    <ds:schemaRef ds:uri="82e9bd10-5776-4d78-9acf-ee2c810c8230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8EE7A13-D40E-428E-9B74-62F87A1D75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283C47-258F-4452-8998-80DA675A9561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829D395E-E59A-4047-B386-2EEC8C3A65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c2d15-c6ab-4d65-b525-c8113befb055"/>
    <ds:schemaRef ds:uri="82e9bd10-5776-4d78-9acf-ee2c810c8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60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Number of 8- hour Ozone Exceedance Days in Northern Virginia*, 1990-2024</vt:lpstr>
    </vt:vector>
  </TitlesOfParts>
  <Company>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Northern VA Ozone Exceedance Days 1990-2024</dc:title>
  <dc:creator>Commonwealth of Virginia</dc:creator>
  <cp:lastModifiedBy>Whitaker, Maya (DEQ)</cp:lastModifiedBy>
  <cp:revision>71</cp:revision>
  <cp:lastPrinted>2021-07-29T11:07:26Z</cp:lastPrinted>
  <dcterms:created xsi:type="dcterms:W3CDTF">2002-10-29T12:48:53Z</dcterms:created>
  <dcterms:modified xsi:type="dcterms:W3CDTF">2024-09-03T13:58:49Z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Salkovitz, Daniel (DEQ)</vt:lpwstr>
  </property>
  <property fmtid="{D5CDD505-2E9C-101B-9397-08002B2CF9AE}" pid="3" name="Order">
    <vt:lpwstr>370600.000000000</vt:lpwstr>
  </property>
  <property fmtid="{D5CDD505-2E9C-101B-9397-08002B2CF9AE}" pid="4" name="display_urn:schemas-microsoft-com:office:office#Author">
    <vt:lpwstr>Salkovitz, Daniel (DEQ)</vt:lpwstr>
  </property>
</Properties>
</file>