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notesMasterIdLst>
    <p:notesMasterId r:id="rId7"/>
  </p:notesMasterIdLst>
  <p:sldIdLst>
    <p:sldId id="256" r:id="rId6"/>
  </p:sldIdLst>
  <p:sldSz cx="9144000" cy="6858000" type="screen4x3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6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06B965-1220-474D-875A-A414F2AF9181}" v="1" dt="2024-09-03T13:59:25.8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24" autoAdjust="0"/>
  </p:normalViewPr>
  <p:slideViewPr>
    <p:cSldViewPr>
      <p:cViewPr varScale="1">
        <p:scale>
          <a:sx n="111" d="100"/>
          <a:sy n="111" d="100"/>
        </p:scale>
        <p:origin x="23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956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4419684308263759"/>
          <c:y val="0.17346938775510315"/>
          <c:w val="0.7093779015784587"/>
          <c:h val="0.6122448979591881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Code Orange Days</c:v>
                </c:pt>
              </c:strCache>
            </c:strRef>
          </c:tx>
          <c:spPr>
            <a:solidFill>
              <a:srgbClr val="FF6600"/>
            </a:solidFill>
            <a:ln w="13816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Sheet1!$B$1:$AJ$1</c:f>
              <c:numCache>
                <c:formatCode>General</c:formatCode>
                <c:ptCount val="3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</c:numCache>
            </c:numRef>
          </c:cat>
          <c:val>
            <c:numRef>
              <c:f>Sheet1!$B$2:$AJ$2</c:f>
              <c:numCache>
                <c:formatCode>General</c:formatCode>
                <c:ptCount val="35"/>
                <c:pt idx="0">
                  <c:v>38</c:v>
                </c:pt>
                <c:pt idx="1">
                  <c:v>42</c:v>
                </c:pt>
                <c:pt idx="2">
                  <c:v>28</c:v>
                </c:pt>
                <c:pt idx="3">
                  <c:v>49</c:v>
                </c:pt>
                <c:pt idx="4">
                  <c:v>44</c:v>
                </c:pt>
                <c:pt idx="5">
                  <c:v>26</c:v>
                </c:pt>
                <c:pt idx="6">
                  <c:v>33</c:v>
                </c:pt>
                <c:pt idx="7">
                  <c:v>39</c:v>
                </c:pt>
                <c:pt idx="8">
                  <c:v>44</c:v>
                </c:pt>
                <c:pt idx="9">
                  <c:v>33</c:v>
                </c:pt>
                <c:pt idx="10">
                  <c:v>27</c:v>
                </c:pt>
                <c:pt idx="11">
                  <c:v>29</c:v>
                </c:pt>
                <c:pt idx="12">
                  <c:v>34</c:v>
                </c:pt>
                <c:pt idx="13">
                  <c:v>23</c:v>
                </c:pt>
                <c:pt idx="14">
                  <c:v>24</c:v>
                </c:pt>
                <c:pt idx="15">
                  <c:v>37</c:v>
                </c:pt>
                <c:pt idx="16">
                  <c:v>19</c:v>
                </c:pt>
                <c:pt idx="17">
                  <c:v>34</c:v>
                </c:pt>
                <c:pt idx="18">
                  <c:v>24</c:v>
                </c:pt>
                <c:pt idx="19">
                  <c:v>2</c:v>
                </c:pt>
                <c:pt idx="20">
                  <c:v>21</c:v>
                </c:pt>
                <c:pt idx="21">
                  <c:v>20</c:v>
                </c:pt>
                <c:pt idx="22">
                  <c:v>11</c:v>
                </c:pt>
                <c:pt idx="23">
                  <c:v>1</c:v>
                </c:pt>
                <c:pt idx="24">
                  <c:v>2</c:v>
                </c:pt>
                <c:pt idx="25">
                  <c:v>3</c:v>
                </c:pt>
                <c:pt idx="26">
                  <c:v>4</c:v>
                </c:pt>
                <c:pt idx="27">
                  <c:v>0</c:v>
                </c:pt>
                <c:pt idx="28">
                  <c:v>1</c:v>
                </c:pt>
                <c:pt idx="29">
                  <c:v>0</c:v>
                </c:pt>
                <c:pt idx="30">
                  <c:v>0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B2-43EC-9769-4CF7BB14AD07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Code Red Days</c:v>
                </c:pt>
              </c:strCache>
            </c:strRef>
          </c:tx>
          <c:spPr>
            <a:solidFill>
              <a:srgbClr val="FF0000"/>
            </a:solidFill>
            <a:ln w="13816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Sheet1!$B$1:$AJ$1</c:f>
              <c:numCache>
                <c:formatCode>General</c:formatCode>
                <c:ptCount val="3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</c:numCache>
            </c:numRef>
          </c:cat>
          <c:val>
            <c:numRef>
              <c:f>Sheet1!$B$3:$AJ$3</c:f>
              <c:numCache>
                <c:formatCode>General</c:formatCode>
                <c:ptCount val="35"/>
                <c:pt idx="0">
                  <c:v>5</c:v>
                </c:pt>
                <c:pt idx="1">
                  <c:v>15</c:v>
                </c:pt>
                <c:pt idx="2">
                  <c:v>8</c:v>
                </c:pt>
                <c:pt idx="3">
                  <c:v>24</c:v>
                </c:pt>
                <c:pt idx="4">
                  <c:v>10</c:v>
                </c:pt>
                <c:pt idx="5">
                  <c:v>18</c:v>
                </c:pt>
                <c:pt idx="6">
                  <c:v>4</c:v>
                </c:pt>
                <c:pt idx="7">
                  <c:v>18</c:v>
                </c:pt>
                <c:pt idx="8">
                  <c:v>21</c:v>
                </c:pt>
                <c:pt idx="9">
                  <c:v>22</c:v>
                </c:pt>
                <c:pt idx="10">
                  <c:v>3</c:v>
                </c:pt>
                <c:pt idx="11">
                  <c:v>11</c:v>
                </c:pt>
                <c:pt idx="12">
                  <c:v>17</c:v>
                </c:pt>
                <c:pt idx="13">
                  <c:v>5</c:v>
                </c:pt>
                <c:pt idx="14">
                  <c:v>1</c:v>
                </c:pt>
                <c:pt idx="15">
                  <c:v>6</c:v>
                </c:pt>
                <c:pt idx="16">
                  <c:v>8</c:v>
                </c:pt>
                <c:pt idx="17">
                  <c:v>6</c:v>
                </c:pt>
                <c:pt idx="18">
                  <c:v>5</c:v>
                </c:pt>
                <c:pt idx="19">
                  <c:v>0</c:v>
                </c:pt>
                <c:pt idx="20">
                  <c:v>4</c:v>
                </c:pt>
                <c:pt idx="21">
                  <c:v>2</c:v>
                </c:pt>
                <c:pt idx="22">
                  <c:v>4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B2-43EC-9769-4CF7BB14AD07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Code Purple Days</c:v>
                </c:pt>
              </c:strCache>
            </c:strRef>
          </c:tx>
          <c:spPr>
            <a:solidFill>
              <a:srgbClr val="7030A0"/>
            </a:solidFill>
            <a:ln w="13816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Sheet1!$B$1:$AJ$1</c:f>
              <c:numCache>
                <c:formatCode>General</c:formatCode>
                <c:ptCount val="3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</c:numCache>
            </c:numRef>
          </c:cat>
          <c:val>
            <c:numRef>
              <c:f>Sheet1!$B$4:$AJ$4</c:f>
              <c:numCache>
                <c:formatCode>General</c:formatCode>
                <c:ptCount val="35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2</c:v>
                </c:pt>
                <c:pt idx="8">
                  <c:v>4</c:v>
                </c:pt>
                <c:pt idx="9">
                  <c:v>2</c:v>
                </c:pt>
                <c:pt idx="10">
                  <c:v>0</c:v>
                </c:pt>
                <c:pt idx="11">
                  <c:v>1</c:v>
                </c:pt>
                <c:pt idx="12">
                  <c:v>6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B2-43EC-9769-4CF7BB14AD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98363680"/>
        <c:axId val="1"/>
      </c:barChart>
      <c:catAx>
        <c:axId val="1098363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46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1365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3446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44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31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098363680"/>
        <c:crosses val="autoZero"/>
        <c:crossBetween val="between"/>
      </c:valAx>
      <c:spPr>
        <a:noFill/>
        <a:ln w="13816">
          <a:solidFill>
            <a:schemeClr val="tx1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21830209093685776"/>
          <c:y val="1.5909090909090907E-2"/>
          <c:w val="0.74862186605372538"/>
          <c:h val="8.6363636363636365E-2"/>
        </c:manualLayout>
      </c:layout>
      <c:overlay val="0"/>
      <c:spPr>
        <a:noFill/>
        <a:ln w="3446">
          <a:solidFill>
            <a:schemeClr val="tx1"/>
          </a:solidFill>
          <a:prstDash val="solid"/>
        </a:ln>
      </c:spPr>
      <c:txPr>
        <a:bodyPr/>
        <a:lstStyle/>
        <a:p>
          <a:pPr>
            <a:defRPr sz="1680" b="1" i="0" u="none" strike="noStrike" baseline="0">
              <a:solidFill>
                <a:schemeClr val="tx1"/>
              </a:solidFill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3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7C3D35A-55A6-380E-99EA-BC76365FD23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4" tIns="46942" rIns="93884" bIns="46942" numCol="1" anchor="t" anchorCtr="0" compatLnSpc="1">
            <a:prstTxWarp prst="textNoShape">
              <a:avLst/>
            </a:prstTxWarp>
          </a:bodyPr>
          <a:lstStyle>
            <a:lvl1pPr defTabSz="939089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E5DB409-B9F1-B318-15A4-5452EC9CB6F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81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4" tIns="46942" rIns="93884" bIns="46942" numCol="1" anchor="t" anchorCtr="0" compatLnSpc="1">
            <a:prstTxWarp prst="textNoShape">
              <a:avLst/>
            </a:prstTxWarp>
          </a:bodyPr>
          <a:lstStyle>
            <a:lvl1pPr algn="r" defTabSz="939089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62CC782E-8A35-7506-4D33-7627DC273025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03325" y="703263"/>
            <a:ext cx="4697413" cy="35226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A172145E-0270-5356-473C-0F088E21122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460875"/>
            <a:ext cx="5207000" cy="422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4" tIns="46942" rIns="93884" bIns="469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511666A1-59CF-C5AC-0330-3DD1BFC8E6B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8575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4" tIns="46942" rIns="93884" bIns="46942" numCol="1" anchor="b" anchorCtr="0" compatLnSpc="1">
            <a:prstTxWarp prst="textNoShape">
              <a:avLst/>
            </a:prstTxWarp>
          </a:bodyPr>
          <a:lstStyle>
            <a:lvl1pPr defTabSz="939089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BF3E4100-0FDB-E530-771C-B1C3FA8E78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8918575"/>
            <a:ext cx="30781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4" tIns="46942" rIns="93884" bIns="46942" numCol="1" anchor="b" anchorCtr="0" compatLnSpc="1">
            <a:prstTxWarp prst="textNoShape">
              <a:avLst/>
            </a:prstTxWarp>
          </a:bodyPr>
          <a:lstStyle>
            <a:lvl1pPr algn="r" defTabSz="939089">
              <a:defRPr sz="1200"/>
            </a:lvl1pPr>
          </a:lstStyle>
          <a:p>
            <a:pPr>
              <a:defRPr/>
            </a:pPr>
            <a:fld id="{400A1E43-F91C-4C4E-9173-70B652222B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E1697AD5-0559-A5C8-ABAB-4299C36B72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0888" indent="-288925" defTabSz="9382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5700" indent="-230188" defTabSz="9382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7663" indent="-230188" defTabSz="9382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9625" indent="-230188" defTabSz="9382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825" indent="-230188" defTabSz="9382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4025" indent="-230188" defTabSz="9382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1225" indent="-230188" defTabSz="9382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08425" indent="-230188" defTabSz="9382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DC0258B-8A18-4A82-8C9E-9E3AD38E4EEB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AFABF93F-9DB6-FBD2-54A4-C8C997045BD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B6CBE70C-CDEE-75FC-49C2-7656831AF2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D68976-2444-50C1-13EC-31A854023C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2B65E8-11D2-13BF-DACE-69E424F6EB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26E5A6-6CA7-EBE6-7B0A-8B706F95CB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03374-314C-4387-BFEB-60FF7D1378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4842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3E6C8F-2F0C-FF8B-E21F-A79C0C58CD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8BA63D-1420-54F2-AE81-1917020CFF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BAAA73E-4359-738F-77B6-C9DBC64A5B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F4640-53A7-4E59-AEFF-FC4E3DB9B1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8143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7E253D-CC8D-BD7C-4BE7-3F3887C5AF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8E31F9-4C86-457B-5F0B-032F47C177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D0BF53-5FD9-D26B-A149-C988383F80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71006-7413-4C9A-A829-F7C4C9D1BC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9360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0E500AC-9927-F837-BED0-4FFAC25935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D2E59A0-12F6-A44C-452F-78D3835AA9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6DEBD0-262B-B5B4-95AA-017521F7BD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7567B-7E1B-44BA-9A81-8AF113F609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1809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86CD241-115F-3CC4-C791-65050262D7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A0B67C-4BFF-7864-50C6-1A356A16E9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D54361-E8C1-FA28-C378-388885CC98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D7656-1CC0-4CFB-82FE-3362D4EA0A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9051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C1E9557-2B9C-2B4A-D213-4B9740A7CB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4110D07-DF57-8776-8198-3420654EAF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125BB4-E74C-2889-082A-05734CF115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CF0CA-26CB-4B08-8F00-E1FC9B7FD8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2344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2FA95A-9052-61A8-896A-BB22B22487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FDF0D3-F568-1FB9-B37C-5D2D9EECEC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A7C950-F1D5-2427-6EC7-8F916CCAAB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0495F-E836-4D09-9ED6-83B53483B7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9804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798472A-470C-1061-4B66-1660FB9389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5406CBE-283B-9915-A923-584D894137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D824464-004C-E3E2-6AFF-894229B8FD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9A0B66-CDED-43BD-9D32-3578A7E2AF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5147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F78B707-4955-164E-33E1-9C4F9E6BE0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67C1C1F-3C16-2237-0B2A-C6478BA551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93C36D6-805D-80FE-E456-28C03141C5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C5FDC-0BD2-4250-8AD8-8039FDE15F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2511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71F86F6-742D-BD19-205A-87D396464A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213124E-3F18-936C-096C-7397E4C5E2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74B749F-65EE-F2E6-4425-2ED80AFFF5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88F76-39AF-4840-ABCC-505B27F86B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0530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A0D69A-A911-74FF-0F5A-3BAE781992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24DE00-F20A-384A-3863-E0A3C6AB3C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A3DE17-CC06-919A-2E89-11E37CC5B3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A4AFF-8CF2-4998-B798-45C53C2310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2182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081D7E-5C76-480E-C885-8998422F48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6BE97F-54FA-99DA-3FB6-4F7A32999C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01FA10-F61D-904B-3E58-110CB59D01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88BDA-1AAD-4317-8E3E-313B2CEE1B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005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3A12E7F-781C-1EEE-E275-2CE6EC06FF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B68E8B0-AB44-D533-663F-9EDA793968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785D22E-590F-A529-72C7-130422A7D5B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07073D0-8A2F-EDA0-84DA-AD189BF2AEF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FC41D3E-56CF-C853-A87D-69E79BD1AE7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ED682E2-443C-4DCD-8496-57094709A7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183BC21-BC7D-CE5F-906A-DDB0ACC50C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Number of 8-hour Ozone Exceedance Days in Richmond, 1990-2024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CF5596DF-D395-582E-FCC9-EB6F9AEE0405}"/>
              </a:ext>
            </a:extLst>
          </p:cNvPr>
          <p:cNvGraphicFramePr>
            <a:graphicFrameLocks noGrp="1" noChangeAspect="1"/>
          </p:cNvGraphicFramePr>
          <p:nvPr>
            <p:ph type="chart" idx="1"/>
          </p:nvPr>
        </p:nvGraphicFramePr>
        <p:xfrm>
          <a:off x="-892175" y="1766888"/>
          <a:ext cx="9652000" cy="4184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6" name="Text Box 4">
            <a:extLst>
              <a:ext uri="{FF2B5EF4-FFF2-40B4-BE49-F238E27FC236}">
                <a16:creationId xmlns:a16="http://schemas.microsoft.com/office/drawing/2014/main" id="{C14CC44D-3B82-E4F8-919B-5CC9D0870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715000"/>
            <a:ext cx="59277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Code Orange: “Unhealthy for Sensitive Groups”, 8 hr. avg. 71-85 ppb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Code Red: “Unhealthy”, 8-hr. avg. 86-105 ppb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Code Purple: “Very Unhealthy”, 8-hr. avg. 106-200 ppb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pic>
        <p:nvPicPr>
          <p:cNvPr id="3077" name="Picture 1">
            <a:extLst>
              <a:ext uri="{FF2B5EF4-FFF2-40B4-BE49-F238E27FC236}">
                <a16:creationId xmlns:a16="http://schemas.microsoft.com/office/drawing/2014/main" id="{4BD00EBE-F06F-82A7-9B00-0D85E425A2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324600"/>
            <a:ext cx="50482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61692C6814CC4EA3D3F067532F6EFE" ma:contentTypeVersion="16" ma:contentTypeDescription="Create a new document." ma:contentTypeScope="" ma:versionID="31aa101488a13800b2475eaa93262529">
  <xsd:schema xmlns:xsd="http://www.w3.org/2001/XMLSchema" xmlns:xs="http://www.w3.org/2001/XMLSchema" xmlns:p="http://schemas.microsoft.com/office/2006/metadata/properties" xmlns:ns2="e61c2d15-c6ab-4d65-b525-c8113befb055" xmlns:ns3="82e9bd10-5776-4d78-9acf-ee2c810c8230" targetNamespace="http://schemas.microsoft.com/office/2006/metadata/properties" ma:root="true" ma:fieldsID="af9ac7a2374308855e1d1b9f9c8e5209" ns2:_="" ns3:_="">
    <xsd:import namespace="e61c2d15-c6ab-4d65-b525-c8113befb055"/>
    <xsd:import namespace="82e9bd10-5776-4d78-9acf-ee2c810c82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ichaelKiss" minOccurs="0"/>
                <xsd:element ref="ns2:Person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1c2d15-c6ab-4d65-b525-c8113befb0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0920e099-540f-4e49-b54d-0e500676cc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ichaelKiss" ma:index="19" nillable="true" ma:displayName="Date and Time" ma:format="DateTime" ma:internalName="MichaelKiss">
      <xsd:simpleType>
        <xsd:restriction base="dms:DateTime"/>
      </xsd:simpleType>
    </xsd:element>
    <xsd:element name="Person" ma:index="20" nillable="true" ma:displayName="Person" ma:format="Dropdown" ma:list="UserInfo" ma:SharePointGroup="0" ma:internalName="Person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9bd10-5776-4d78-9acf-ee2c810c823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f49821c0-a523-41b3-b82e-88c237195386}" ma:internalName="TaxCatchAll" ma:showField="CatchAllData" ma:web="82e9bd10-5776-4d78-9acf-ee2c810c823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61c2d15-c6ab-4d65-b525-c8113befb055">
      <Terms xmlns="http://schemas.microsoft.com/office/infopath/2007/PartnerControls"/>
    </lcf76f155ced4ddcb4097134ff3c332f>
    <Person xmlns="e61c2d15-c6ab-4d65-b525-c8113befb055">
      <UserInfo>
        <DisplayName/>
        <AccountId xsi:nil="true"/>
        <AccountType/>
      </UserInfo>
    </Person>
    <MichaelKiss xmlns="e61c2d15-c6ab-4d65-b525-c8113befb055" xsi:nil="true"/>
    <TaxCatchAll xmlns="82e9bd10-5776-4d78-9acf-ee2c810c8230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FB6146B-F509-4590-A8D6-84EC4EE19C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1c2d15-c6ab-4d65-b525-c8113befb055"/>
    <ds:schemaRef ds:uri="82e9bd10-5776-4d78-9acf-ee2c810c82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56E6A6-9367-414F-84FC-3985D46157BC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784291AE-5FCC-4DB2-AD3B-1044A0F7B5F1}">
  <ds:schemaRefs>
    <ds:schemaRef ds:uri="http://purl.org/dc/elements/1.1/"/>
    <ds:schemaRef ds:uri="http://www.w3.org/XML/1998/namespace"/>
    <ds:schemaRef ds:uri="82e9bd10-5776-4d78-9acf-ee2c810c8230"/>
    <ds:schemaRef ds:uri="e61c2d15-c6ab-4d65-b525-c8113befb055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4.xml><?xml version="1.0" encoding="utf-8"?>
<ds:datastoreItem xmlns:ds="http://schemas.openxmlformats.org/officeDocument/2006/customXml" ds:itemID="{650B58AD-6DC7-43A5-94C2-61507C84D4B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52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Times New Roman</vt:lpstr>
      <vt:lpstr>Arial</vt:lpstr>
      <vt:lpstr>Default Design</vt:lpstr>
      <vt:lpstr>Number of 8-hour Ozone Exceedance Days in Richmond, 1990-2024</vt:lpstr>
    </vt:vector>
  </TitlesOfParts>
  <Company>Department of Environmental Quality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Richmond Ozone Exceedance Days 1990-2024</dc:title>
  <dc:creator>Commonwealth of Virginia</dc:creator>
  <cp:lastModifiedBy>Whitaker, Maya (DEQ)</cp:lastModifiedBy>
  <cp:revision>102</cp:revision>
  <cp:lastPrinted>2022-06-16T10:58:44Z</cp:lastPrinted>
  <dcterms:created xsi:type="dcterms:W3CDTF">2002-10-29T12:48:53Z</dcterms:created>
  <dcterms:modified xsi:type="dcterms:W3CDTF">2024-09-03T13:59:28Z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Salkovitz, Daniel (DEQ)</vt:lpwstr>
  </property>
  <property fmtid="{D5CDD505-2E9C-101B-9397-08002B2CF9AE}" pid="3" name="Order">
    <vt:lpwstr>370400.000000000</vt:lpwstr>
  </property>
  <property fmtid="{D5CDD505-2E9C-101B-9397-08002B2CF9AE}" pid="4" name="display_urn:schemas-microsoft-com:office:office#Author">
    <vt:lpwstr>Salkovitz, Daniel (DEQ)</vt:lpwstr>
  </property>
</Properties>
</file>